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7"/>
  </p:notesMasterIdLst>
  <p:sldIdLst>
    <p:sldId id="256" r:id="rId2"/>
    <p:sldId id="297" r:id="rId3"/>
    <p:sldId id="293" r:id="rId4"/>
    <p:sldId id="268" r:id="rId5"/>
    <p:sldId id="294" r:id="rId6"/>
    <p:sldId id="298" r:id="rId7"/>
    <p:sldId id="264" r:id="rId8"/>
    <p:sldId id="265" r:id="rId9"/>
    <p:sldId id="260" r:id="rId10"/>
    <p:sldId id="270" r:id="rId11"/>
    <p:sldId id="296" r:id="rId12"/>
    <p:sldId id="274" r:id="rId13"/>
    <p:sldId id="275" r:id="rId14"/>
    <p:sldId id="289" r:id="rId15"/>
    <p:sldId id="286" r:id="rId16"/>
    <p:sldId id="277" r:id="rId17"/>
    <p:sldId id="278" r:id="rId18"/>
    <p:sldId id="279" r:id="rId19"/>
    <p:sldId id="281" r:id="rId20"/>
    <p:sldId id="282" r:id="rId21"/>
    <p:sldId id="283" r:id="rId22"/>
    <p:sldId id="284" r:id="rId23"/>
    <p:sldId id="288" r:id="rId24"/>
    <p:sldId id="295" r:id="rId25"/>
    <p:sldId id="29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9" d="100"/>
          <a:sy n="89" d="100"/>
        </p:scale>
        <p:origin x="-9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9C1ABD-C94D-2648-86B8-D66A2CA88AF8}" type="datetimeFigureOut">
              <a:rPr lang="en-US" smtClean="0"/>
              <a:pPr/>
              <a:t>10/17/10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0C195-A2B3-F147-9E01-BE24221D081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v</a:t>
            </a:r>
            <a:r>
              <a:rPr lang="en-US" dirty="0" smtClean="0"/>
              <a:t>isual</a:t>
            </a:r>
            <a:r>
              <a:rPr lang="en-US" baseline="0" dirty="0" smtClean="0"/>
              <a:t> joke. Brings together two elements of a manmade object (discarding all the other bits) what is left is ironically a symbol of nature, a bull.</a:t>
            </a:r>
          </a:p>
          <a:p>
            <a:endParaRPr lang="en-US" baseline="0" dirty="0" smtClean="0"/>
          </a:p>
          <a:p>
            <a:r>
              <a:rPr lang="en-US" baseline="0" dirty="0" smtClean="0"/>
              <a:t>And what do bulls represent in culture? Masculinity, power, strength.</a:t>
            </a:r>
          </a:p>
          <a:p>
            <a:endParaRPr lang="en-US" baseline="0" dirty="0" smtClean="0"/>
          </a:p>
          <a:p>
            <a:r>
              <a:rPr lang="en-US" baseline="0" dirty="0" smtClean="0"/>
              <a:t>The irony of this piece is that bikes, </a:t>
            </a:r>
            <a:r>
              <a:rPr lang="en-US" baseline="0" dirty="0" err="1" smtClean="0"/>
              <a:t>ie</a:t>
            </a:r>
            <a:r>
              <a:rPr lang="en-US" baseline="0" dirty="0" smtClean="0"/>
              <a:t> machines are also symbols of masculinity, power and strength, but to represent that, Picasso disabled the bike and used its component, taking it away it’s masculinity, power and strength. But then reinstating that in the form of this sculpture.</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Makes the objects</a:t>
            </a:r>
            <a:r>
              <a:rPr lang="en-US" baseline="0" dirty="0" smtClean="0"/>
              <a:t> into comedy characters. This work exists only as a photograph, they made a number of these types of work and they all fell apart seconds after the photo was taken. It is full of potential energy. The objects have the potential for life and are thus given characters. They are like clowns in a circus. It makes a joke out of the human desire and need for objects in our everyday lives.</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metaphor of the ecological balance of civilization. It implies</a:t>
            </a:r>
            <a:r>
              <a:rPr lang="en-US" sz="1200" kern="1200" baseline="0" dirty="0" smtClean="0">
                <a:solidFill>
                  <a:schemeClr val="tx1"/>
                </a:solidFill>
                <a:latin typeface="+mn-lt"/>
                <a:ea typeface="+mn-ea"/>
                <a:cs typeface="+mn-cs"/>
              </a:rPr>
              <a:t> that electricity flows from the fruit, lighting up the bulb. It was made in the last year of his life while he was recovering from a lung illness. This information gives the work a healing charge. It is a marriage of art, science and nature.</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Cadeau</a:t>
            </a:r>
            <a:r>
              <a:rPr lang="en-US" dirty="0" smtClean="0"/>
              <a:t>- gift in French. It is a visual</a:t>
            </a:r>
            <a:r>
              <a:rPr lang="en-US" baseline="0" dirty="0" smtClean="0"/>
              <a:t> pun. An ironic play on what these objects are usually used for and represent. An iron is used to press clothes, with nails attached it becomes a threatening and violent object at odds with the work’s title- ‘Gift’</a:t>
            </a:r>
          </a:p>
          <a:p>
            <a:r>
              <a:rPr lang="en-US" baseline="0" dirty="0" smtClean="0"/>
              <a:t>It expresses the opposing </a:t>
            </a:r>
            <a:r>
              <a:rPr lang="en-US" baseline="0" dirty="0" err="1" smtClean="0"/>
              <a:t>subconcious</a:t>
            </a:r>
            <a:r>
              <a:rPr lang="en-US" baseline="0" dirty="0" smtClean="0"/>
              <a:t> desires to sooth and harm and in doing so anticipates the Surrealist movement.</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opposing relationships at play here.</a:t>
            </a:r>
            <a:r>
              <a:rPr lang="en-US" baseline="0" dirty="0" smtClean="0"/>
              <a:t> That of good and evil.. The good is playful and curious, the evil is destructive. Countenancing this, they are quoted as saying: </a:t>
            </a:r>
            <a:r>
              <a:rPr lang="en-US" sz="1200" kern="1200" dirty="0" smtClean="0">
                <a:solidFill>
                  <a:schemeClr val="tx1"/>
                </a:solidFill>
                <a:latin typeface="+mn-lt"/>
                <a:ea typeface="+mn-ea"/>
                <a:cs typeface="+mn-cs"/>
              </a:rPr>
              <a:t>‘On</a:t>
            </a:r>
            <a:r>
              <a:rPr lang="en-US" sz="1200" kern="1200" baseline="0" dirty="0" smtClean="0">
                <a:solidFill>
                  <a:schemeClr val="tx1"/>
                </a:solidFill>
                <a:latin typeface="+mn-lt"/>
                <a:ea typeface="+mn-ea"/>
                <a:cs typeface="+mn-cs"/>
              </a:rPr>
              <a:t> the other hand, e</a:t>
            </a:r>
            <a:r>
              <a:rPr lang="en-US" sz="1200" kern="1200" dirty="0" smtClean="0">
                <a:solidFill>
                  <a:schemeClr val="tx1"/>
                </a:solidFill>
                <a:latin typeface="+mn-lt"/>
                <a:ea typeface="+mn-ea"/>
                <a:cs typeface="+mn-cs"/>
              </a:rPr>
              <a:t>very object in our installation is good if it functions, because it then liberates its successor, gives it the chance of development. Not destructive in that sense.'</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10 </a:t>
            </a:r>
            <a:r>
              <a:rPr lang="en-US" dirty="0" err="1" smtClean="0"/>
              <a:t>mins</a:t>
            </a:r>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30 </a:t>
            </a:r>
            <a:r>
              <a:rPr lang="en-US" dirty="0" err="1" smtClean="0"/>
              <a:t>mins</a:t>
            </a:r>
            <a:endParaRPr lang="en-US" dirty="0" smtClean="0"/>
          </a:p>
          <a:p>
            <a:endParaRPr lang="en-US" dirty="0"/>
          </a:p>
        </p:txBody>
      </p:sp>
      <p:sp>
        <p:nvSpPr>
          <p:cNvPr id="4" name="Slide Number Placeholder 3"/>
          <p:cNvSpPr>
            <a:spLocks noGrp="1"/>
          </p:cNvSpPr>
          <p:nvPr>
            <p:ph type="sldNum" sz="quarter" idx="10"/>
          </p:nvPr>
        </p:nvSpPr>
        <p:spPr/>
        <p:txBody>
          <a:bodyPr/>
          <a:lstStyle/>
          <a:p>
            <a:fld id="{CF20C195-A2B3-F147-9E01-BE24221D0819}"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FB43CEE4-C0D0-4040-9E8D-27B876C27E1B}"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B43CEE4-C0D0-4040-9E8D-27B876C27E1B}"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FB43CEE4-C0D0-4040-9E8D-27B876C27E1B}"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FB43CEE4-C0D0-4040-9E8D-27B876C27E1B}"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FB43CEE4-C0D0-4040-9E8D-27B876C27E1B}" type="datetimeFigureOut">
              <a:rPr lang="en-US" smtClean="0"/>
              <a:pPr/>
              <a:t>10/17/10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FB43CEE4-C0D0-4040-9E8D-27B876C27E1B}" type="datetimeFigureOut">
              <a:rPr lang="en-US" smtClean="0"/>
              <a:pPr/>
              <a:t>10/17/10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43CEE4-C0D0-4040-9E8D-27B876C27E1B}" type="datetimeFigureOut">
              <a:rPr lang="en-US" smtClean="0"/>
              <a:pPr/>
              <a:t>10/17/10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B43CEE4-C0D0-4040-9E8D-27B876C27E1B}"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B43CEE4-C0D0-4040-9E8D-27B876C27E1B}"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B43CEE4-C0D0-4040-9E8D-27B876C27E1B}"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B43CEE4-C0D0-4040-9E8D-27B876C27E1B}"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5DF86-134E-CC48-8E61-1F1D7FFB9E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3CEE4-C0D0-4040-9E8D-27B876C27E1B}" type="datetimeFigureOut">
              <a:rPr lang="en-US" smtClean="0"/>
              <a:pPr/>
              <a:t>10/17/10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5DF86-134E-CC48-8E61-1F1D7FFB9E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5.png"/><Relationship Id="rId1" Type="http://schemas.openxmlformats.org/officeDocument/2006/relationships/video" Target="file://localhost/Users/lisabrownis/Music/iTunes/iTunes%20Music/Movies/Fischli%20and%20Weiss,%20The%20Way%20Things%20Go.m4v" TargetMode="Externa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609107" y="2109072"/>
            <a:ext cx="7988541" cy="1200329"/>
          </a:xfrm>
          <a:prstGeom prst="rect">
            <a:avLst/>
          </a:prstGeom>
        </p:spPr>
        <p:txBody>
          <a:bodyPr wrap="square">
            <a:spAutoFit/>
          </a:bodyPr>
          <a:lstStyle/>
          <a:p>
            <a:r>
              <a:rPr lang="en-US" dirty="0" smtClean="0"/>
              <a:t>The objective here is to learn </a:t>
            </a:r>
            <a:r>
              <a:rPr lang="en-US" dirty="0"/>
              <a:t>about the concepts and principles behind art created with found objects through discussion and</a:t>
            </a:r>
            <a:r>
              <a:rPr lang="en-US" dirty="0" smtClean="0"/>
              <a:t> a workshop. And to understand the use of materials and what they can </a:t>
            </a:r>
            <a:r>
              <a:rPr lang="en-US" dirty="0" err="1" smtClean="0"/>
              <a:t>symbolise</a:t>
            </a:r>
            <a:r>
              <a:rPr lang="en-US" dirty="0" smtClean="0"/>
              <a:t> in found object art.</a:t>
            </a:r>
            <a:r>
              <a:rPr lang="en-US" b="1" dirty="0" smtClean="0"/>
              <a:t> </a:t>
            </a:r>
            <a:endParaRPr lang="en-US" dirty="0"/>
          </a:p>
        </p:txBody>
      </p:sp>
      <p:sp>
        <p:nvSpPr>
          <p:cNvPr id="3" name="TextBox 2"/>
          <p:cNvSpPr txBox="1"/>
          <p:nvPr/>
        </p:nvSpPr>
        <p:spPr>
          <a:xfrm>
            <a:off x="609107" y="1384085"/>
            <a:ext cx="7710756" cy="461665"/>
          </a:xfrm>
          <a:prstGeom prst="rect">
            <a:avLst/>
          </a:prstGeom>
          <a:noFill/>
        </p:spPr>
        <p:txBody>
          <a:bodyPr wrap="square" rtlCol="0">
            <a:spAutoFit/>
          </a:bodyPr>
          <a:lstStyle/>
          <a:p>
            <a:r>
              <a:rPr lang="en-US" sz="2400" dirty="0" smtClean="0"/>
              <a:t>Found Objects</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627726" y="1270135"/>
            <a:ext cx="7678697" cy="2585323"/>
          </a:xfrm>
          <a:prstGeom prst="rect">
            <a:avLst/>
          </a:prstGeom>
          <a:noFill/>
        </p:spPr>
        <p:txBody>
          <a:bodyPr wrap="square" rtlCol="0">
            <a:spAutoFit/>
          </a:bodyPr>
          <a:lstStyle/>
          <a:p>
            <a:r>
              <a:rPr lang="en-US" b="1" dirty="0" smtClean="0"/>
              <a:t>Found objects- </a:t>
            </a:r>
          </a:p>
          <a:p>
            <a:r>
              <a:rPr lang="en-US" dirty="0" smtClean="0"/>
              <a:t>Inconsequential objects found just about anywhere, with interesting origins, history, or purposes, or exhibiting elements or principles of design or other aesthetic qualities. They have not been produced to use as art materials, but with other specific purposes.</a:t>
            </a:r>
          </a:p>
          <a:p>
            <a:endParaRPr lang="en-US" dirty="0" smtClean="0"/>
          </a:p>
          <a:p>
            <a:r>
              <a:rPr lang="en-US" dirty="0" smtClean="0"/>
              <a:t> </a:t>
            </a:r>
            <a:r>
              <a:rPr lang="en-US" b="1" dirty="0" smtClean="0"/>
              <a:t>Found object art- </a:t>
            </a:r>
          </a:p>
          <a:p>
            <a:r>
              <a:rPr lang="en-US" dirty="0" smtClean="0"/>
              <a:t>Art assembled from these various found objects.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490839" y="5864599"/>
            <a:ext cx="5995652" cy="276999"/>
          </a:xfrm>
          <a:prstGeom prst="rect">
            <a:avLst/>
          </a:prstGeom>
          <a:noFill/>
        </p:spPr>
        <p:txBody>
          <a:bodyPr wrap="square" rtlCol="0">
            <a:spAutoFit/>
          </a:bodyPr>
          <a:lstStyle/>
          <a:p>
            <a:r>
              <a:rPr lang="en-US" sz="1200" dirty="0" smtClean="0"/>
              <a:t>Pablo Picasso; </a:t>
            </a:r>
            <a:r>
              <a:rPr lang="en-US" sz="1200" i="1" dirty="0" smtClean="0"/>
              <a:t>Bull's Head</a:t>
            </a:r>
            <a:r>
              <a:rPr lang="en-US" sz="1200" dirty="0" smtClean="0"/>
              <a:t>; 1943; Bronze cast of parts of bicycle; 42 </a:t>
            </a:r>
            <a:r>
              <a:rPr lang="en-US" sz="1200" dirty="0" err="1" smtClean="0"/>
              <a:t>x</a:t>
            </a:r>
            <a:r>
              <a:rPr lang="en-US" sz="1200" dirty="0" smtClean="0"/>
              <a:t> 41 </a:t>
            </a:r>
            <a:r>
              <a:rPr lang="en-US" sz="1200" dirty="0" err="1" smtClean="0"/>
              <a:t>x</a:t>
            </a:r>
            <a:r>
              <a:rPr lang="en-US" sz="1200" dirty="0" smtClean="0"/>
              <a:t> 15 cm</a:t>
            </a:r>
            <a:endParaRPr lang="en-US" sz="1200" dirty="0"/>
          </a:p>
        </p:txBody>
      </p:sp>
      <p:pic>
        <p:nvPicPr>
          <p:cNvPr id="5" name="Picture 4"/>
          <p:cNvPicPr>
            <a:picLocks noChangeAspect="1"/>
          </p:cNvPicPr>
          <p:nvPr/>
        </p:nvPicPr>
        <p:blipFill>
          <a:blip r:embed="rId3"/>
          <a:stretch>
            <a:fillRect/>
          </a:stretch>
        </p:blipFill>
        <p:spPr>
          <a:xfrm>
            <a:off x="1490840" y="690797"/>
            <a:ext cx="5995651" cy="487609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w41.jpg"/>
          <p:cNvPicPr>
            <a:picLocks noChangeAspect="1"/>
          </p:cNvPicPr>
          <p:nvPr/>
        </p:nvPicPr>
        <p:blipFill>
          <a:blip r:embed="rId3"/>
          <a:stretch>
            <a:fillRect/>
          </a:stretch>
        </p:blipFill>
        <p:spPr>
          <a:xfrm>
            <a:off x="1447043" y="1355324"/>
            <a:ext cx="6350000" cy="4229100"/>
          </a:xfrm>
          <a:prstGeom prst="rect">
            <a:avLst/>
          </a:prstGeom>
        </p:spPr>
      </p:pic>
      <p:sp>
        <p:nvSpPr>
          <p:cNvPr id="3" name="TextBox 2"/>
          <p:cNvSpPr txBox="1"/>
          <p:nvPr/>
        </p:nvSpPr>
        <p:spPr>
          <a:xfrm>
            <a:off x="1447042" y="5759612"/>
            <a:ext cx="6350001" cy="376846"/>
          </a:xfrm>
          <a:prstGeom prst="rect">
            <a:avLst/>
          </a:prstGeom>
          <a:noFill/>
        </p:spPr>
        <p:txBody>
          <a:bodyPr wrap="square" rtlCol="0">
            <a:spAutoFit/>
          </a:bodyPr>
          <a:lstStyle/>
          <a:p>
            <a:r>
              <a:rPr lang="en-US" dirty="0" err="1" smtClean="0"/>
              <a:t>Fischli</a:t>
            </a:r>
            <a:r>
              <a:rPr lang="en-US" dirty="0" smtClean="0"/>
              <a:t> and Weiss; </a:t>
            </a:r>
            <a:r>
              <a:rPr lang="en-US" dirty="0" err="1" smtClean="0"/>
              <a:t>Equilibres</a:t>
            </a:r>
            <a:r>
              <a:rPr lang="en-US" dirty="0" smtClean="0"/>
              <a:t>- quiet afternoon; 1984-87</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386320" y="5733536"/>
            <a:ext cx="7161633" cy="646331"/>
          </a:xfrm>
          <a:prstGeom prst="rect">
            <a:avLst/>
          </a:prstGeom>
          <a:noFill/>
        </p:spPr>
        <p:txBody>
          <a:bodyPr wrap="square" rtlCol="0">
            <a:spAutoFit/>
          </a:bodyPr>
          <a:lstStyle/>
          <a:p>
            <a:r>
              <a:rPr lang="en-US" sz="1200" dirty="0" smtClean="0"/>
              <a:t>Joseph Beuys; Capri </a:t>
            </a:r>
            <a:r>
              <a:rPr lang="en-US" sz="1200" dirty="0" err="1" smtClean="0"/>
              <a:t>Batterie</a:t>
            </a:r>
            <a:r>
              <a:rPr lang="en-US" sz="1200" dirty="0" smtClean="0"/>
              <a:t>; 1985; Yellow light bulb in black socket, lemon; 18.5 </a:t>
            </a:r>
            <a:r>
              <a:rPr lang="en-US" sz="1200" dirty="0" err="1" smtClean="0"/>
              <a:t>x</a:t>
            </a:r>
            <a:r>
              <a:rPr lang="en-US" sz="1200" dirty="0" smtClean="0"/>
              <a:t> 18.5 </a:t>
            </a:r>
            <a:r>
              <a:rPr lang="en-US" sz="1200" dirty="0" err="1" smtClean="0"/>
              <a:t>x</a:t>
            </a:r>
            <a:r>
              <a:rPr lang="en-US" sz="1200" dirty="0" smtClean="0"/>
              <a:t> 18.5 cm</a:t>
            </a:r>
            <a:r>
              <a:rPr lang="en-US" b="1" dirty="0" smtClean="0"/>
              <a:t>	</a:t>
            </a:r>
          </a:p>
          <a:p>
            <a:endParaRPr lang="en-US" dirty="0"/>
          </a:p>
        </p:txBody>
      </p:sp>
      <p:pic>
        <p:nvPicPr>
          <p:cNvPr id="7" name="Picture 6" descr="GMA 4646.jpg"/>
          <p:cNvPicPr>
            <a:picLocks noChangeAspect="1"/>
          </p:cNvPicPr>
          <p:nvPr/>
        </p:nvPicPr>
        <p:blipFill>
          <a:blip r:embed="rId3"/>
          <a:stretch>
            <a:fillRect/>
          </a:stretch>
        </p:blipFill>
        <p:spPr>
          <a:xfrm>
            <a:off x="1519217" y="539223"/>
            <a:ext cx="6026337" cy="487463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ray_cadeau_big.jpg"/>
          <p:cNvPicPr>
            <a:picLocks noChangeAspect="1"/>
          </p:cNvPicPr>
          <p:nvPr/>
        </p:nvPicPr>
        <p:blipFill>
          <a:blip r:embed="rId3"/>
          <a:stretch>
            <a:fillRect/>
          </a:stretch>
        </p:blipFill>
        <p:spPr>
          <a:xfrm>
            <a:off x="2306528" y="412461"/>
            <a:ext cx="3996350" cy="5441839"/>
          </a:xfrm>
          <a:prstGeom prst="rect">
            <a:avLst/>
          </a:prstGeom>
        </p:spPr>
      </p:pic>
      <p:sp>
        <p:nvSpPr>
          <p:cNvPr id="7" name="TextBox 6"/>
          <p:cNvSpPr txBox="1"/>
          <p:nvPr/>
        </p:nvSpPr>
        <p:spPr>
          <a:xfrm>
            <a:off x="2306528" y="6219669"/>
            <a:ext cx="5313776" cy="276999"/>
          </a:xfrm>
          <a:prstGeom prst="rect">
            <a:avLst/>
          </a:prstGeom>
          <a:noFill/>
        </p:spPr>
        <p:txBody>
          <a:bodyPr wrap="square" rtlCol="0">
            <a:spAutoFit/>
          </a:bodyPr>
          <a:lstStyle/>
          <a:p>
            <a:r>
              <a:rPr lang="en-US" sz="1200" dirty="0" smtClean="0"/>
              <a:t>Man Ray; </a:t>
            </a:r>
            <a:r>
              <a:rPr lang="en-US" sz="1200" i="1" dirty="0" err="1" smtClean="0"/>
              <a:t>Cadeau</a:t>
            </a:r>
            <a:r>
              <a:rPr lang="en-US" sz="1200" i="1" dirty="0" smtClean="0"/>
              <a:t> 1921; </a:t>
            </a:r>
            <a:r>
              <a:rPr lang="en-US" sz="1200" dirty="0" smtClean="0"/>
              <a:t>Iron and nails; 17.8cm </a:t>
            </a:r>
            <a:r>
              <a:rPr lang="en-US" sz="1200" dirty="0" err="1" smtClean="0"/>
              <a:t>x</a:t>
            </a:r>
            <a:r>
              <a:rPr lang="en-US" sz="1200" dirty="0" smtClean="0"/>
              <a:t> 9.4cm </a:t>
            </a:r>
            <a:r>
              <a:rPr lang="en-US" sz="1200" dirty="0" err="1" smtClean="0"/>
              <a:t>x</a:t>
            </a:r>
            <a:r>
              <a:rPr lang="en-US" sz="1200" dirty="0" smtClean="0"/>
              <a:t> 12.6cm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574800" y="5995905"/>
            <a:ext cx="7034793" cy="369332"/>
          </a:xfrm>
          <a:prstGeom prst="rect">
            <a:avLst/>
          </a:prstGeom>
          <a:noFill/>
        </p:spPr>
        <p:txBody>
          <a:bodyPr wrap="square" rtlCol="0">
            <a:spAutoFit/>
          </a:bodyPr>
          <a:lstStyle/>
          <a:p>
            <a:r>
              <a:rPr lang="en-US" dirty="0" smtClean="0"/>
              <a:t>Still from The Way Things Go (1987) by </a:t>
            </a:r>
            <a:r>
              <a:rPr lang="en-US" dirty="0" err="1" smtClean="0"/>
              <a:t>Fischli</a:t>
            </a:r>
            <a:r>
              <a:rPr lang="en-US" dirty="0" smtClean="0"/>
              <a:t> and Weiss</a:t>
            </a:r>
            <a:endParaRPr lang="en-US" dirty="0"/>
          </a:p>
        </p:txBody>
      </p:sp>
      <p:pic>
        <p:nvPicPr>
          <p:cNvPr id="6" name="Fischli and Weiss, The Way Things Go.m4v">
            <a:hlinkClick r:id="" action="ppaction://media"/>
          </p:cNvPr>
          <p:cNvPicPr/>
          <p:nvPr>
            <a:videoFile r:link="rId1"/>
          </p:nvPr>
        </p:nvPicPr>
        <p:blipFill>
          <a:blip r:embed="rId4"/>
          <a:stretch>
            <a:fillRect/>
          </a:stretch>
        </p:blipFill>
        <p:spPr>
          <a:xfrm>
            <a:off x="1574800" y="1143000"/>
            <a:ext cx="59944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65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65792" y="481775"/>
            <a:ext cx="8520126" cy="5632312"/>
          </a:xfrm>
          <a:prstGeom prst="rect">
            <a:avLst/>
          </a:prstGeom>
          <a:noFill/>
        </p:spPr>
        <p:txBody>
          <a:bodyPr wrap="square" rtlCol="0">
            <a:spAutoFit/>
          </a:bodyPr>
          <a:lstStyle/>
          <a:p>
            <a:r>
              <a:rPr lang="en-US" u="sng" dirty="0" smtClean="0"/>
              <a:t>Discuss the artwork ‘The Way Things Go’ by </a:t>
            </a:r>
            <a:r>
              <a:rPr lang="en-US" u="sng" dirty="0" err="1" smtClean="0"/>
              <a:t>Fischli</a:t>
            </a:r>
            <a:r>
              <a:rPr lang="en-US" u="sng" dirty="0" smtClean="0"/>
              <a:t> and Weiss</a:t>
            </a:r>
          </a:p>
          <a:p>
            <a:endParaRPr lang="en-US" dirty="0" smtClean="0"/>
          </a:p>
          <a:p>
            <a:pPr>
              <a:buFontTx/>
              <a:buChar char="-"/>
            </a:pPr>
            <a:r>
              <a:rPr lang="en-US" dirty="0" smtClean="0"/>
              <a:t> How are the meanings of the objects changed when placed in a new context?</a:t>
            </a:r>
          </a:p>
          <a:p>
            <a:pPr>
              <a:buFontTx/>
              <a:buChar char="-"/>
            </a:pPr>
            <a:endParaRPr lang="en-US" dirty="0" smtClean="0"/>
          </a:p>
          <a:p>
            <a:pPr>
              <a:buFontTx/>
              <a:buChar char="-"/>
            </a:pPr>
            <a:r>
              <a:rPr lang="en-US" dirty="0" smtClean="0"/>
              <a:t> What do you think is the purpose of the work?</a:t>
            </a:r>
          </a:p>
          <a:p>
            <a:pPr>
              <a:buFontTx/>
              <a:buChar char="-"/>
            </a:pPr>
            <a:endParaRPr lang="en-US" dirty="0" smtClean="0"/>
          </a:p>
          <a:p>
            <a:pPr>
              <a:buFontTx/>
              <a:buChar char="-"/>
            </a:pPr>
            <a:r>
              <a:rPr lang="en-US" dirty="0" smtClean="0"/>
              <a:t> Who do you think is the intended audience? </a:t>
            </a:r>
          </a:p>
          <a:p>
            <a:pPr>
              <a:buFontTx/>
              <a:buChar char="-"/>
            </a:pPr>
            <a:endParaRPr lang="en-US" dirty="0" smtClean="0"/>
          </a:p>
          <a:p>
            <a:pPr>
              <a:buFontTx/>
              <a:buChar char="-"/>
            </a:pPr>
            <a:r>
              <a:rPr lang="en-US" dirty="0" smtClean="0"/>
              <a:t> What skills do you think were involved in making this work?</a:t>
            </a:r>
          </a:p>
          <a:p>
            <a:pPr>
              <a:buFontTx/>
              <a:buChar char="-"/>
            </a:pPr>
            <a:endParaRPr lang="en-US" dirty="0" smtClean="0"/>
          </a:p>
          <a:p>
            <a:pPr>
              <a:buFontTx/>
              <a:buChar char="-"/>
            </a:pPr>
            <a:r>
              <a:rPr lang="en-US" dirty="0" smtClean="0"/>
              <a:t> Why do you think these particular objects were used? </a:t>
            </a:r>
          </a:p>
          <a:p>
            <a:pPr>
              <a:buFontTx/>
              <a:buChar char="-"/>
            </a:pPr>
            <a:endParaRPr lang="en-US" dirty="0" smtClean="0"/>
          </a:p>
          <a:p>
            <a:pPr>
              <a:buFontTx/>
              <a:buChar char="-"/>
            </a:pPr>
            <a:r>
              <a:rPr lang="en-US" dirty="0" smtClean="0"/>
              <a:t> What is the relationship between the objects?</a:t>
            </a:r>
          </a:p>
          <a:p>
            <a:r>
              <a:rPr lang="en-US" dirty="0" smtClean="0"/>
              <a:t> - Do you think the objects have a history in the artist’s life?</a:t>
            </a:r>
          </a:p>
          <a:p>
            <a:pPr>
              <a:buFontTx/>
              <a:buChar char="-"/>
            </a:pPr>
            <a:endParaRPr lang="en-US" dirty="0" smtClean="0"/>
          </a:p>
          <a:p>
            <a:pPr>
              <a:buFontTx/>
              <a:buChar char="-"/>
            </a:pPr>
            <a:r>
              <a:rPr lang="en-US" dirty="0" smtClean="0"/>
              <a:t> How do the objects that were used shape the overall message/effect of the piece?</a:t>
            </a:r>
          </a:p>
          <a:p>
            <a:r>
              <a:rPr lang="en-US" dirty="0" smtClean="0"/>
              <a:t> </a:t>
            </a:r>
          </a:p>
          <a:p>
            <a:pPr>
              <a:buFontTx/>
              <a:buChar char="-"/>
            </a:pPr>
            <a:r>
              <a:rPr lang="en-US" dirty="0" smtClean="0"/>
              <a:t> What is the purpose of using found objects to make sculpture as opposed to conventional materials like clay, metal, or wood?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28221" y="1426892"/>
            <a:ext cx="8121437" cy="2862323"/>
          </a:xfrm>
          <a:prstGeom prst="rect">
            <a:avLst/>
          </a:prstGeom>
          <a:noFill/>
        </p:spPr>
        <p:txBody>
          <a:bodyPr wrap="square" rtlCol="0">
            <a:spAutoFit/>
          </a:bodyPr>
          <a:lstStyle/>
          <a:p>
            <a:r>
              <a:rPr lang="en-US" u="sng" dirty="0"/>
              <a:t>Discuss the objects</a:t>
            </a:r>
            <a:r>
              <a:rPr lang="en-US" u="sng" dirty="0" smtClean="0"/>
              <a:t> you have brought</a:t>
            </a:r>
          </a:p>
          <a:p>
            <a:endParaRPr lang="en-US" dirty="0" smtClean="0"/>
          </a:p>
          <a:p>
            <a:r>
              <a:rPr lang="en-US" dirty="0" smtClean="0"/>
              <a:t>What </a:t>
            </a:r>
            <a:r>
              <a:rPr lang="en-US" dirty="0"/>
              <a:t>is interesting about the </a:t>
            </a:r>
            <a:r>
              <a:rPr lang="en-US" dirty="0" err="1"/>
              <a:t>objects? What</a:t>
            </a:r>
            <a:r>
              <a:rPr lang="en-US" dirty="0"/>
              <a:t> are their original purposes?  What are they made of?  Where were they found?  Identify any principles or elements of design within each object</a:t>
            </a:r>
            <a:r>
              <a:rPr lang="en-US" dirty="0" smtClean="0"/>
              <a:t>.</a:t>
            </a:r>
          </a:p>
          <a:p>
            <a:endParaRPr lang="en-US" dirty="0" smtClean="0"/>
          </a:p>
          <a:p>
            <a:r>
              <a:rPr lang="en-US" dirty="0" smtClean="0"/>
              <a:t>You </a:t>
            </a:r>
            <a:r>
              <a:rPr lang="en-US" dirty="0" smtClean="0"/>
              <a:t>should</a:t>
            </a:r>
            <a:r>
              <a:rPr lang="en-US" dirty="0" smtClean="0"/>
              <a:t> also write </a:t>
            </a:r>
            <a:r>
              <a:rPr lang="en-US" dirty="0" smtClean="0"/>
              <a:t>the answers to these questions about</a:t>
            </a:r>
            <a:r>
              <a:rPr lang="en-US" dirty="0" smtClean="0"/>
              <a:t> your </a:t>
            </a:r>
            <a:r>
              <a:rPr lang="en-US" dirty="0" smtClean="0"/>
              <a:t>objects in</a:t>
            </a:r>
            <a:r>
              <a:rPr lang="en-US" dirty="0" smtClean="0"/>
              <a:t> your </a:t>
            </a:r>
            <a:r>
              <a:rPr lang="en-US" dirty="0" smtClean="0"/>
              <a:t>research books.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40136" y="1535897"/>
            <a:ext cx="7817561" cy="1477328"/>
          </a:xfrm>
          <a:prstGeom prst="rect">
            <a:avLst/>
          </a:prstGeom>
          <a:noFill/>
        </p:spPr>
        <p:txBody>
          <a:bodyPr wrap="square" rtlCol="0">
            <a:spAutoFit/>
          </a:bodyPr>
          <a:lstStyle/>
          <a:p>
            <a:r>
              <a:rPr lang="en-US" dirty="0" smtClean="0"/>
              <a:t>You are now going to spend time making quick sculptures in groups of 4 or 5 with your objects which represent the following words.</a:t>
            </a:r>
          </a:p>
          <a:p>
            <a:endParaRPr lang="en-US" dirty="0" smtClean="0"/>
          </a:p>
          <a:p>
            <a:r>
              <a:rPr lang="en-US" dirty="0" smtClean="0"/>
              <a:t>The making of each sculpture will be timed to 5 minutes. We will discuss each sculpture afterwards.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063168" y="1964176"/>
            <a:ext cx="6703877" cy="1200329"/>
          </a:xfrm>
          <a:prstGeom prst="rect">
            <a:avLst/>
          </a:prstGeom>
          <a:noFill/>
        </p:spPr>
        <p:txBody>
          <a:bodyPr wrap="square" rtlCol="0">
            <a:spAutoFit/>
          </a:bodyPr>
          <a:lstStyle/>
          <a:p>
            <a:pPr algn="ctr"/>
            <a:r>
              <a:rPr lang="en-US" sz="7200" dirty="0" smtClean="0"/>
              <a:t>HAPPINESS</a:t>
            </a:r>
            <a:endParaRPr lang="en-US" sz="72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063168" y="1964176"/>
            <a:ext cx="6703877" cy="1200329"/>
          </a:xfrm>
          <a:prstGeom prst="rect">
            <a:avLst/>
          </a:prstGeom>
          <a:noFill/>
        </p:spPr>
        <p:txBody>
          <a:bodyPr wrap="square" rtlCol="0">
            <a:spAutoFit/>
          </a:bodyPr>
          <a:lstStyle/>
          <a:p>
            <a:pPr algn="ctr"/>
            <a:r>
              <a:rPr lang="en-US" sz="7200" dirty="0" smtClean="0"/>
              <a:t>BOREDOM</a:t>
            </a:r>
            <a:endParaRPr lang="en-US" sz="7200"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063168" y="1964176"/>
            <a:ext cx="6703877" cy="1200329"/>
          </a:xfrm>
          <a:prstGeom prst="rect">
            <a:avLst/>
          </a:prstGeom>
          <a:noFill/>
        </p:spPr>
        <p:txBody>
          <a:bodyPr wrap="square" rtlCol="0">
            <a:spAutoFit/>
          </a:bodyPr>
          <a:lstStyle/>
          <a:p>
            <a:pPr algn="ctr"/>
            <a:r>
              <a:rPr lang="en-US" sz="7200" dirty="0" smtClean="0"/>
              <a:t>LOVE</a:t>
            </a:r>
            <a:endParaRPr lang="en-US" sz="72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CALM</a:t>
            </a:r>
            <a:endParaRPr lang="en-US" sz="72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FLIGHT</a:t>
            </a:r>
            <a:endParaRPr lang="en-US" sz="72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SCARY</a:t>
            </a:r>
            <a:endParaRPr lang="en-US" sz="7200"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TIRED</a:t>
            </a:r>
            <a:endParaRPr lang="en-US" sz="72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HONESTY</a:t>
            </a:r>
            <a:endParaRPr lang="en-US" sz="72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LONGING</a:t>
            </a:r>
            <a:endParaRPr lang="en-US" sz="7200"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JOURNEY</a:t>
            </a:r>
            <a:endParaRPr lang="en-US" sz="72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ANTICIPATION</a:t>
            </a:r>
            <a:endParaRPr lang="en-US" sz="72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BALANCE</a:t>
            </a:r>
            <a:endParaRPr lang="en-US" sz="7200"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945040" y="1964176"/>
            <a:ext cx="6703877" cy="1200329"/>
          </a:xfrm>
          <a:prstGeom prst="rect">
            <a:avLst/>
          </a:prstGeom>
          <a:noFill/>
        </p:spPr>
        <p:txBody>
          <a:bodyPr wrap="square" rtlCol="0">
            <a:spAutoFit/>
          </a:bodyPr>
          <a:lstStyle/>
          <a:p>
            <a:pPr algn="ctr"/>
            <a:r>
              <a:rPr lang="en-US" sz="7200" dirty="0" smtClean="0"/>
              <a:t>NOTHINGNESS</a:t>
            </a:r>
            <a:endParaRPr lang="en-US" sz="7200"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alphaModFix amt="52000"/>
          </a:blip>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42504" y="1"/>
            <a:ext cx="8801496" cy="7171191"/>
          </a:xfrm>
          <a:prstGeom prst="rect">
            <a:avLst/>
          </a:prstGeom>
          <a:noFill/>
        </p:spPr>
        <p:txBody>
          <a:bodyPr wrap="square" rtlCol="0">
            <a:spAutoFit/>
          </a:bodyPr>
          <a:lstStyle/>
          <a:p>
            <a:r>
              <a:rPr lang="en-GB" sz="1400" dirty="0" smtClean="0"/>
              <a:t>Home assignment (18</a:t>
            </a:r>
            <a:r>
              <a:rPr lang="en-GB" sz="1400" baseline="30000" dirty="0" smtClean="0"/>
              <a:t>th</a:t>
            </a:r>
            <a:r>
              <a:rPr lang="en-GB" sz="1400" dirty="0" smtClean="0"/>
              <a:t> Oct – 1</a:t>
            </a:r>
            <a:r>
              <a:rPr lang="en-GB" sz="1400" baseline="30000" dirty="0" smtClean="0"/>
              <a:t>st</a:t>
            </a:r>
            <a:r>
              <a:rPr lang="en-GB" sz="1400" dirty="0" smtClean="0"/>
              <a:t> Nov)</a:t>
            </a:r>
          </a:p>
          <a:p>
            <a:endParaRPr lang="en-GB" sz="1400" dirty="0" smtClean="0"/>
          </a:p>
          <a:p>
            <a:r>
              <a:rPr lang="en-GB" sz="1400" u="sng" dirty="0" smtClean="0"/>
              <a:t>FOUND OBJECTS</a:t>
            </a:r>
          </a:p>
          <a:p>
            <a:r>
              <a:rPr lang="en-GB" sz="1400" dirty="0" smtClean="0"/>
              <a:t> </a:t>
            </a:r>
          </a:p>
          <a:p>
            <a:r>
              <a:rPr lang="en-GB" sz="1400" b="1" u="sng" dirty="0" smtClean="0"/>
              <a:t>Research the work of an artist who has used found objects.</a:t>
            </a:r>
          </a:p>
          <a:p>
            <a:r>
              <a:rPr lang="en-GB" sz="1400" dirty="0" smtClean="0"/>
              <a:t>Also answer following questions:</a:t>
            </a:r>
          </a:p>
          <a:p>
            <a:r>
              <a:rPr lang="en-GB" sz="1400" dirty="0" smtClean="0"/>
              <a:t>- How do you value found object art? </a:t>
            </a:r>
          </a:p>
          <a:p>
            <a:r>
              <a:rPr lang="en-GB" sz="1400" dirty="0" smtClean="0"/>
              <a:t>- How would you compare a piece of art made from found objects to another fine art piece, for example a bronze sculpture? </a:t>
            </a:r>
          </a:p>
          <a:p>
            <a:r>
              <a:rPr lang="en-GB" sz="1400" dirty="0" smtClean="0"/>
              <a:t>- Do you value both art works the same? Explain why/why not? </a:t>
            </a:r>
          </a:p>
          <a:p>
            <a:r>
              <a:rPr lang="en-GB" sz="1400" dirty="0" smtClean="0"/>
              <a:t>- Is found art beautiful? Explain why/why not?</a:t>
            </a:r>
          </a:p>
          <a:p>
            <a:r>
              <a:rPr lang="en-GB" sz="1400" dirty="0" smtClean="0"/>
              <a:t> </a:t>
            </a:r>
          </a:p>
          <a:p>
            <a:r>
              <a:rPr lang="en-GB" sz="1400" b="1" u="sng" dirty="0" smtClean="0"/>
              <a:t>Use found objects to make a sculpture, using the words ‘HARMONY and DISCORD’ as your concept</a:t>
            </a:r>
            <a:r>
              <a:rPr lang="en-GB" sz="1400" b="1" dirty="0" smtClean="0"/>
              <a:t>.</a:t>
            </a:r>
          </a:p>
          <a:p>
            <a:r>
              <a:rPr lang="en-GB" sz="1400" dirty="0" smtClean="0"/>
              <a:t> A successful design should incorporate objects of either formal or emotional significance, in a way where the whole becomes more important than its individual parts. Find objects which you consider significant, and then put them together, using the words ‘HARMONY and DISCORD’ to help you, transcending them to a higher level of visual understanding.</a:t>
            </a:r>
          </a:p>
          <a:p>
            <a:r>
              <a:rPr lang="en-GB" sz="1400" dirty="0" smtClean="0"/>
              <a:t> </a:t>
            </a:r>
          </a:p>
          <a:p>
            <a:r>
              <a:rPr lang="en-GB" sz="1400" dirty="0" smtClean="0"/>
              <a:t>Your piece should display a good understanding of Form, Space, Content, and must be carefully constructed.</a:t>
            </a:r>
          </a:p>
          <a:p>
            <a:r>
              <a:rPr lang="en-GB" sz="1400" dirty="0" smtClean="0"/>
              <a:t> </a:t>
            </a:r>
          </a:p>
          <a:p>
            <a:r>
              <a:rPr lang="en-GB" sz="1400" dirty="0" smtClean="0"/>
              <a:t>You are able to use whatever materials you like to fix the objects together.</a:t>
            </a:r>
          </a:p>
          <a:p>
            <a:r>
              <a:rPr lang="en-GB" sz="1400" dirty="0" smtClean="0"/>
              <a:t> </a:t>
            </a:r>
          </a:p>
          <a:p>
            <a:r>
              <a:rPr lang="en-GB" sz="1400" dirty="0" smtClean="0"/>
              <a:t>Consider the sculptures you have been making today, think about the problems you may have faced in putting the objects together. Think about how you would have solved these problems had you other materials at hand. Use these thoughts and experiences when making your home assignment.</a:t>
            </a:r>
          </a:p>
          <a:p>
            <a:endParaRPr lang="en-US" dirty="0" smtClean="0"/>
          </a:p>
          <a:p>
            <a:endParaRPr lang="en-US" dirty="0" smtClean="0"/>
          </a:p>
          <a:p>
            <a:endParaRPr lang="en-US" dirty="0"/>
          </a:p>
        </p:txBody>
      </p:sp>
      <p:sp>
        <p:nvSpPr>
          <p:cNvPr id="6" name="TextBox 5"/>
          <p:cNvSpPr txBox="1"/>
          <p:nvPr/>
        </p:nvSpPr>
        <p:spPr>
          <a:xfrm>
            <a:off x="32997" y="6580997"/>
            <a:ext cx="9144000" cy="276999"/>
          </a:xfrm>
          <a:prstGeom prst="rect">
            <a:avLst/>
          </a:prstGeom>
          <a:noFill/>
        </p:spPr>
        <p:txBody>
          <a:bodyPr wrap="square" rtlCol="0">
            <a:spAutoFit/>
          </a:bodyPr>
          <a:lstStyle/>
          <a:p>
            <a:pPr algn="r"/>
            <a:r>
              <a:rPr lang="en-US" sz="1200" dirty="0" smtClean="0"/>
              <a:t>Background image- </a:t>
            </a:r>
            <a:r>
              <a:rPr lang="en-US" sz="1200" dirty="0" err="1" smtClean="0"/>
              <a:t>Fischli</a:t>
            </a:r>
            <a:r>
              <a:rPr lang="en-US" sz="1200" dirty="0" smtClean="0"/>
              <a:t> and Weiss; </a:t>
            </a:r>
            <a:r>
              <a:rPr lang="en-US" sz="1200" dirty="0" err="1" smtClean="0"/>
              <a:t>Equilibres</a:t>
            </a:r>
            <a:r>
              <a:rPr lang="en-US" sz="1200" dirty="0" smtClean="0"/>
              <a:t>- quiet afternoon; 1984-87, </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70831" y="523720"/>
            <a:ext cx="7948823" cy="646331"/>
          </a:xfrm>
          <a:prstGeom prst="rect">
            <a:avLst/>
          </a:prstGeom>
          <a:noFill/>
        </p:spPr>
        <p:txBody>
          <a:bodyPr wrap="square" rtlCol="0">
            <a:spAutoFit/>
          </a:bodyPr>
          <a:lstStyle/>
          <a:p>
            <a:r>
              <a:rPr lang="en-US" dirty="0" err="1" smtClean="0"/>
              <a:t>Fischli</a:t>
            </a:r>
            <a:r>
              <a:rPr lang="en-US" dirty="0" smtClean="0"/>
              <a:t> &amp; Weiss quote on Slide 7 taken from: </a:t>
            </a:r>
          </a:p>
          <a:p>
            <a:r>
              <a:rPr lang="en-US" dirty="0" smtClean="0"/>
              <a:t>http://</a:t>
            </a:r>
            <a:r>
              <a:rPr lang="en-US" dirty="0" err="1" smtClean="0"/>
              <a:t>www.medienkunstnetz.de</a:t>
            </a:r>
            <a:r>
              <a:rPr lang="en-US" dirty="0" smtClean="0"/>
              <a:t>/works/the-way-of-things/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1103</TotalTime>
  <Words>1163</Words>
  <Application>Microsoft Macintosh PowerPoint</Application>
  <PresentationFormat>On-screen Show (4:3)</PresentationFormat>
  <Paragraphs>93</Paragraphs>
  <Slides>25</Slides>
  <Notes>7</Notes>
  <HiddenSlides>0</HiddenSlides>
  <MMClips>1</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lisa brown</dc:creator>
  <cp:lastModifiedBy>lisa brown</cp:lastModifiedBy>
  <cp:revision>10</cp:revision>
  <dcterms:created xsi:type="dcterms:W3CDTF">2010-10-17T10:39:57Z</dcterms:created>
  <dcterms:modified xsi:type="dcterms:W3CDTF">2010-10-17T10:43:35Z</dcterms:modified>
</cp:coreProperties>
</file>