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6"/>
  </p:notesMasterIdLst>
  <p:sldIdLst>
    <p:sldId id="270" r:id="rId2"/>
    <p:sldId id="258" r:id="rId3"/>
    <p:sldId id="272" r:id="rId4"/>
    <p:sldId id="268" r:id="rId5"/>
    <p:sldId id="256" r:id="rId6"/>
    <p:sldId id="260" r:id="rId7"/>
    <p:sldId id="261" r:id="rId8"/>
    <p:sldId id="262" r:id="rId9"/>
    <p:sldId id="263" r:id="rId10"/>
    <p:sldId id="264" r:id="rId11"/>
    <p:sldId id="265" r:id="rId12"/>
    <p:sldId id="266" r:id="rId13"/>
    <p:sldId id="269" r:id="rId14"/>
    <p:sldId id="271"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89" d="100"/>
          <a:sy n="89" d="100"/>
        </p:scale>
        <p:origin x="-90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5B979A-182D-B944-BBCE-90CBEADC3E8D}" type="datetimeFigureOut">
              <a:rPr lang="en-US" smtClean="0"/>
              <a:t>11/7/10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44ECBF-114E-F045-9ABF-9E2C5BAEE3D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Discovered in 1599</a:t>
            </a:r>
          </a:p>
          <a:p>
            <a:r>
              <a:rPr lang="en-US" dirty="0" smtClean="0"/>
              <a:t>Ironic and sad- in getting these forms from the site… it is being destroyed.</a:t>
            </a:r>
          </a:p>
          <a:p>
            <a:r>
              <a:rPr lang="en-US" dirty="0" smtClean="0"/>
              <a:t>It is like</a:t>
            </a:r>
            <a:r>
              <a:rPr lang="en-US" baseline="0" dirty="0" smtClean="0"/>
              <a:t> a set of unique moulds</a:t>
            </a:r>
            <a:endParaRPr lang="en-US" dirty="0"/>
          </a:p>
        </p:txBody>
      </p:sp>
      <p:sp>
        <p:nvSpPr>
          <p:cNvPr id="4" name="Slide Number Placeholder 3"/>
          <p:cNvSpPr>
            <a:spLocks noGrp="1"/>
          </p:cNvSpPr>
          <p:nvPr>
            <p:ph type="sldNum" sz="quarter" idx="10"/>
          </p:nvPr>
        </p:nvSpPr>
        <p:spPr/>
        <p:txBody>
          <a:bodyPr/>
          <a:lstStyle/>
          <a:p>
            <a:fld id="{7244ECBF-114E-F045-9ABF-9E2C5BAEE3D0}" type="slidenum">
              <a:rPr lang="en-US" smtClean="0"/>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concrete</a:t>
            </a:r>
            <a:r>
              <a:rPr lang="en-US" baseline="0" dirty="0" smtClean="0"/>
              <a:t> cast of a Victorian terraced London house. </a:t>
            </a:r>
            <a:r>
              <a:rPr lang="en-US" baseline="0" dirty="0" smtClean="0"/>
              <a:t>It was a simple idea but hard to execute.. </a:t>
            </a:r>
            <a:r>
              <a:rPr lang="en-US" baseline="0" dirty="0" smtClean="0"/>
              <a:t>The walls of the house formed the mould, liquid concrete was poured and left to </a:t>
            </a:r>
            <a:r>
              <a:rPr lang="en-US" baseline="0" dirty="0" err="1" smtClean="0"/>
              <a:t>solidy</a:t>
            </a:r>
            <a:r>
              <a:rPr lang="en-US" baseline="0" dirty="0" smtClean="0"/>
              <a:t>. </a:t>
            </a:r>
          </a:p>
          <a:p>
            <a:r>
              <a:rPr lang="en-US" baseline="0" dirty="0" smtClean="0"/>
              <a:t>But what was produced was a ghost of the house, no walls, no roof, no doors or windows.</a:t>
            </a:r>
          </a:p>
          <a:p>
            <a:r>
              <a:rPr lang="en-US" baseline="0" dirty="0" smtClean="0"/>
              <a:t>It is reminiscent of the technique used by </a:t>
            </a:r>
            <a:r>
              <a:rPr lang="en-US" baseline="0" dirty="0" err="1" smtClean="0"/>
              <a:t>Fiorelli</a:t>
            </a:r>
            <a:r>
              <a:rPr lang="en-US" baseline="0" dirty="0" smtClean="0"/>
              <a:t> in Pompeii. It spoke of archaeology but in much more recent times… being applied to something, a building, which was so familiar. It brought the idea of ancient history to a residential street of London. It made history seem closer, and like it was a part of everyone.</a:t>
            </a:r>
          </a:p>
          <a:p>
            <a:endParaRPr lang="en-US" baseline="0" dirty="0" smtClean="0"/>
          </a:p>
          <a:p>
            <a:r>
              <a:rPr lang="en-US" baseline="0" dirty="0" smtClean="0"/>
              <a:t>Stupidly the council knocked the piece down. That is what was agreed before she made it and they insisted that the agreement was stuck to.</a:t>
            </a:r>
            <a:endParaRPr lang="en-US" dirty="0"/>
          </a:p>
        </p:txBody>
      </p:sp>
      <p:sp>
        <p:nvSpPr>
          <p:cNvPr id="4" name="Slide Number Placeholder 3"/>
          <p:cNvSpPr>
            <a:spLocks noGrp="1"/>
          </p:cNvSpPr>
          <p:nvPr>
            <p:ph type="sldNum" sz="quarter" idx="10"/>
          </p:nvPr>
        </p:nvSpPr>
        <p:spPr/>
        <p:txBody>
          <a:bodyPr/>
          <a:lstStyle/>
          <a:p>
            <a:fld id="{7244ECBF-114E-F045-9ABF-9E2C5BAEE3D0}" type="slidenum">
              <a:rPr lang="en-US" smtClean="0"/>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35B1AA2-25AF-0F44-9403-2D88C9135C20}" type="datetimeFigureOut">
              <a:rPr lang="en-US" smtClean="0"/>
              <a:t>11/7/10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35B1AA2-25AF-0F44-9403-2D88C9135C20}" type="datetimeFigureOut">
              <a:rPr lang="en-US" smtClean="0"/>
              <a:t>11/7/10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35B1AA2-25AF-0F44-9403-2D88C9135C20}" type="datetimeFigureOut">
              <a:rPr lang="en-US" smtClean="0"/>
              <a:t>11/7/10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535B1AA2-25AF-0F44-9403-2D88C9135C20}" type="datetimeFigureOut">
              <a:rPr lang="en-US" smtClean="0"/>
              <a:t>11/7/10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535B1AA2-25AF-0F44-9403-2D88C9135C20}" type="datetimeFigureOut">
              <a:rPr lang="en-US" smtClean="0"/>
              <a:t>11/7/10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35B1AA2-25AF-0F44-9403-2D88C9135C20}" type="datetimeFigureOut">
              <a:rPr lang="en-US" smtClean="0"/>
              <a:t>11/7/10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5B1AA2-25AF-0F44-9403-2D88C9135C20}" type="datetimeFigureOut">
              <a:rPr lang="en-US" smtClean="0"/>
              <a:t>11/7/10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35B1AA2-25AF-0F44-9403-2D88C9135C20}" type="datetimeFigureOut">
              <a:rPr lang="en-US" smtClean="0"/>
              <a:t>11/7/10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35B1AA2-25AF-0F44-9403-2D88C9135C20}" type="datetimeFigureOut">
              <a:rPr lang="en-US" smtClean="0"/>
              <a:t>11/7/10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35B1AA2-25AF-0F44-9403-2D88C9135C20}" type="datetimeFigureOut">
              <a:rPr lang="en-US" smtClean="0"/>
              <a:t>11/7/10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35B1AA2-25AF-0F44-9403-2D88C9135C20}" type="datetimeFigureOut">
              <a:rPr lang="en-US" smtClean="0"/>
              <a:t>11/7/10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CE6F2-737D-D642-BD02-B0766318AC8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B1AA2-25AF-0F44-9403-2D88C9135C20}" type="datetimeFigureOut">
              <a:rPr lang="en-US" smtClean="0"/>
              <a:t>11/7/10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BCE6F2-737D-D642-BD02-B0766318AC8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7117"/>
            <a:ext cx="8229600" cy="1143000"/>
          </a:xfrm>
        </p:spPr>
        <p:txBody>
          <a:bodyPr/>
          <a:lstStyle/>
          <a:p>
            <a:r>
              <a:rPr lang="en-US" dirty="0" smtClean="0"/>
              <a:t>Plaster Casting, 8</a:t>
            </a:r>
            <a:r>
              <a:rPr lang="en-US" baseline="30000" dirty="0" smtClean="0"/>
              <a:t>th</a:t>
            </a:r>
            <a:r>
              <a:rPr lang="en-US" dirty="0" smtClean="0"/>
              <a:t> November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542290" y="185496"/>
            <a:ext cx="2497806" cy="3970318"/>
          </a:xfrm>
          <a:prstGeom prst="rect">
            <a:avLst/>
          </a:prstGeom>
          <a:noFill/>
        </p:spPr>
        <p:txBody>
          <a:bodyPr wrap="square" rtlCol="0">
            <a:spAutoFit/>
          </a:bodyPr>
          <a:lstStyle/>
          <a:p>
            <a:r>
              <a:rPr lang="en-US" dirty="0" smtClean="0"/>
              <a:t>Casting </a:t>
            </a:r>
            <a:r>
              <a:rPr lang="en-US" dirty="0" smtClean="0"/>
              <a:t>is the process by which a liquid is poured into a mould which contains the hollowed cavity of the desired shape. The liquid is left to solidify and then taken from the mould</a:t>
            </a:r>
            <a:r>
              <a:rPr lang="en-US" dirty="0" smtClean="0"/>
              <a:t>.</a:t>
            </a:r>
          </a:p>
          <a:p>
            <a:endParaRPr lang="en-US" dirty="0" smtClean="0"/>
          </a:p>
          <a:p>
            <a:r>
              <a:rPr lang="en-US" dirty="0" smtClean="0"/>
              <a:t>The process in which jelly is made is casting.</a:t>
            </a:r>
            <a:endParaRPr lang="en-US" dirty="0" smtClean="0"/>
          </a:p>
          <a:p>
            <a:endParaRPr lang="en-US" dirty="0" smtClean="0"/>
          </a:p>
          <a:p>
            <a:endParaRPr lang="en-US" dirty="0" smtClean="0"/>
          </a:p>
          <a:p>
            <a:endParaRPr lang="en-US" dirty="0" smtClean="0"/>
          </a:p>
        </p:txBody>
      </p:sp>
      <p:pic>
        <p:nvPicPr>
          <p:cNvPr id="3" name="Picture 2" descr="post-1-a.jpg"/>
          <p:cNvPicPr>
            <a:picLocks noChangeAspect="1"/>
          </p:cNvPicPr>
          <p:nvPr/>
        </p:nvPicPr>
        <p:blipFill>
          <a:blip r:embed="rId2"/>
          <a:stretch>
            <a:fillRect/>
          </a:stretch>
        </p:blipFill>
        <p:spPr>
          <a:xfrm>
            <a:off x="3924892" y="0"/>
            <a:ext cx="522287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670726" y="1284203"/>
            <a:ext cx="8062989" cy="2308324"/>
          </a:xfrm>
          <a:prstGeom prst="rect">
            <a:avLst/>
          </a:prstGeom>
          <a:noFill/>
        </p:spPr>
        <p:txBody>
          <a:bodyPr wrap="square" rtlCol="0">
            <a:spAutoFit/>
          </a:bodyPr>
          <a:lstStyle/>
          <a:p>
            <a:endParaRPr lang="en-US" dirty="0" smtClean="0"/>
          </a:p>
          <a:p>
            <a:r>
              <a:rPr lang="en-US" dirty="0" smtClean="0"/>
              <a:t>Casting is used to create complex shapes and textures that would otherwise be too difficult and time-consuming to create.</a:t>
            </a:r>
          </a:p>
          <a:p>
            <a:endParaRPr lang="en-US" dirty="0" smtClean="0"/>
          </a:p>
          <a:p>
            <a:endParaRPr lang="en-US" dirty="0" smtClean="0"/>
          </a:p>
          <a:p>
            <a:r>
              <a:rPr lang="en-US" dirty="0" smtClean="0"/>
              <a:t>This can be done with many substances but it must be possible to activate a transition from liquid to solid in the substance to be able to make a casting with it.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14. breada.jpg"/>
          <p:cNvPicPr>
            <a:picLocks noChangeAspect="1"/>
          </p:cNvPicPr>
          <p:nvPr/>
        </p:nvPicPr>
        <p:blipFill>
          <a:blip r:embed="rId2"/>
          <a:stretch>
            <a:fillRect/>
          </a:stretch>
        </p:blipFill>
        <p:spPr>
          <a:xfrm>
            <a:off x="872416" y="896678"/>
            <a:ext cx="7199376" cy="4779264"/>
          </a:xfrm>
          <a:prstGeom prst="rect">
            <a:avLst/>
          </a:prstGeom>
        </p:spPr>
      </p:pic>
      <p:sp>
        <p:nvSpPr>
          <p:cNvPr id="7" name="TextBox 6"/>
          <p:cNvSpPr txBox="1"/>
          <p:nvPr/>
        </p:nvSpPr>
        <p:spPr>
          <a:xfrm>
            <a:off x="872416" y="5761556"/>
            <a:ext cx="7199376" cy="276999"/>
          </a:xfrm>
          <a:prstGeom prst="rect">
            <a:avLst/>
          </a:prstGeom>
          <a:noFill/>
        </p:spPr>
        <p:txBody>
          <a:bodyPr wrap="square" rtlCol="0">
            <a:spAutoFit/>
          </a:bodyPr>
          <a:lstStyle/>
          <a:p>
            <a:r>
              <a:rPr lang="en-US" sz="1200" dirty="0" smtClean="0"/>
              <a:t>Loaf; </a:t>
            </a:r>
            <a:r>
              <a:rPr lang="en-US" sz="1200" dirty="0" err="1" smtClean="0"/>
              <a:t>vinamold</a:t>
            </a:r>
            <a:r>
              <a:rPr lang="en-US" sz="1200" dirty="0" smtClean="0"/>
              <a:t>, wood filler, latex, resin, silicone filler, plaster, </a:t>
            </a:r>
            <a:r>
              <a:rPr lang="en-US" sz="1200" dirty="0" err="1" smtClean="0"/>
              <a:t>aluminium</a:t>
            </a:r>
            <a:r>
              <a:rPr lang="en-US" sz="1200" dirty="0" smtClean="0"/>
              <a:t>, clay, wax; 2001</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759026" y="299647"/>
            <a:ext cx="7403857" cy="6186310"/>
          </a:xfrm>
          <a:prstGeom prst="rect">
            <a:avLst/>
          </a:prstGeom>
        </p:spPr>
        <p:txBody>
          <a:bodyPr wrap="square">
            <a:spAutoFit/>
          </a:bodyPr>
          <a:lstStyle/>
          <a:p>
            <a:r>
              <a:rPr lang="en-US" dirty="0" smtClean="0"/>
              <a:t>Plaster casting which is what we are going to be doing today dates back to the Ancient Egyptians.</a:t>
            </a:r>
          </a:p>
          <a:p>
            <a:endParaRPr lang="en-US" dirty="0" smtClean="0"/>
          </a:p>
          <a:p>
            <a:r>
              <a:rPr lang="en-US" dirty="0" smtClean="0"/>
              <a:t>They used </a:t>
            </a:r>
            <a:r>
              <a:rPr lang="en-US" dirty="0" smtClean="0"/>
              <a:t>the material</a:t>
            </a:r>
            <a:r>
              <a:rPr lang="en-US" dirty="0" smtClean="0"/>
              <a:t> in the preservation process of their mummies to plaster their pyramids and also in art.</a:t>
            </a:r>
          </a:p>
          <a:p>
            <a:endParaRPr lang="en-US" dirty="0" smtClean="0"/>
          </a:p>
          <a:p>
            <a:r>
              <a:rPr lang="en-US" dirty="0" smtClean="0"/>
              <a:t>An early plaster artisan is the Egyptian, Thutmose. It is said he was the official court sculptor of Egyptian Pharaoh </a:t>
            </a:r>
            <a:r>
              <a:rPr lang="en-US" dirty="0" err="1" smtClean="0"/>
              <a:t>Akhenaten</a:t>
            </a:r>
            <a:r>
              <a:rPr lang="en-US" dirty="0" smtClean="0"/>
              <a:t> </a:t>
            </a:r>
            <a:r>
              <a:rPr lang="en-US" dirty="0" smtClean="0"/>
              <a:t>around 1000 BC</a:t>
            </a:r>
            <a:r>
              <a:rPr lang="en-US" dirty="0" smtClean="0"/>
              <a:t>. These are plaster cast works: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p>
            <a:endParaRPr lang="en-US" dirty="0" smtClean="0"/>
          </a:p>
          <a:p>
            <a:endParaRPr lang="en-US" dirty="0" smtClean="0"/>
          </a:p>
        </p:txBody>
      </p:sp>
      <p:sp>
        <p:nvSpPr>
          <p:cNvPr id="7" name="TextBox 6"/>
          <p:cNvSpPr txBox="1"/>
          <p:nvPr/>
        </p:nvSpPr>
        <p:spPr>
          <a:xfrm>
            <a:off x="1087255" y="6219827"/>
            <a:ext cx="3039676" cy="553998"/>
          </a:xfrm>
          <a:prstGeom prst="rect">
            <a:avLst/>
          </a:prstGeom>
          <a:noFill/>
        </p:spPr>
        <p:txBody>
          <a:bodyPr wrap="square" rtlCol="0">
            <a:spAutoFit/>
          </a:bodyPr>
          <a:lstStyle/>
          <a:p>
            <a:r>
              <a:rPr lang="en-US" sz="1200" dirty="0" smtClean="0"/>
              <a:t>Thutmose's bust of the Queen, Nefertiti</a:t>
            </a:r>
          </a:p>
          <a:p>
            <a:endParaRPr lang="en-US" dirty="0"/>
          </a:p>
        </p:txBody>
      </p:sp>
      <p:pic>
        <p:nvPicPr>
          <p:cNvPr id="10" name="Picture 9"/>
          <p:cNvPicPr>
            <a:picLocks noChangeAspect="1"/>
          </p:cNvPicPr>
          <p:nvPr/>
        </p:nvPicPr>
        <p:blipFill>
          <a:blip r:embed="rId2"/>
          <a:stretch>
            <a:fillRect/>
          </a:stretch>
        </p:blipFill>
        <p:spPr>
          <a:xfrm>
            <a:off x="4336178" y="2862045"/>
            <a:ext cx="2630103" cy="3329244"/>
          </a:xfrm>
          <a:prstGeom prst="rect">
            <a:avLst/>
          </a:prstGeom>
        </p:spPr>
      </p:pic>
      <p:sp>
        <p:nvSpPr>
          <p:cNvPr id="11" name="TextBox 10"/>
          <p:cNvSpPr txBox="1"/>
          <p:nvPr/>
        </p:nvSpPr>
        <p:spPr>
          <a:xfrm>
            <a:off x="4250552" y="6219827"/>
            <a:ext cx="3940873" cy="276999"/>
          </a:xfrm>
          <a:prstGeom prst="rect">
            <a:avLst/>
          </a:prstGeom>
          <a:noFill/>
        </p:spPr>
        <p:txBody>
          <a:bodyPr wrap="square" rtlCol="0">
            <a:spAutoFit/>
          </a:bodyPr>
          <a:lstStyle/>
          <a:p>
            <a:r>
              <a:rPr lang="en-US" sz="1200" dirty="0" smtClean="0"/>
              <a:t>Thought to be </a:t>
            </a:r>
            <a:r>
              <a:rPr lang="en-US" sz="1200" dirty="0" err="1" smtClean="0"/>
              <a:t>Kiya</a:t>
            </a:r>
            <a:r>
              <a:rPr lang="en-US" sz="1200" dirty="0" smtClean="0"/>
              <a:t>, one of </a:t>
            </a:r>
            <a:r>
              <a:rPr lang="en-US" sz="1200" dirty="0" err="1" smtClean="0"/>
              <a:t>Akhenaten’s</a:t>
            </a:r>
            <a:r>
              <a:rPr lang="en-US" sz="1200" dirty="0" smtClean="0"/>
              <a:t> other wives</a:t>
            </a:r>
            <a:endParaRPr lang="en-US" sz="1200" dirty="0"/>
          </a:p>
        </p:txBody>
      </p:sp>
      <p:pic>
        <p:nvPicPr>
          <p:cNvPr id="12" name="Picture 11" descr="18th-egyptian-bust-of-queen-nefertiti-from-the-studio-of-the-sculptor-thutmose-at-tell-el-amarna.jpg"/>
          <p:cNvPicPr>
            <a:picLocks noChangeAspect="1"/>
          </p:cNvPicPr>
          <p:nvPr/>
        </p:nvPicPr>
        <p:blipFill>
          <a:blip r:embed="rId3"/>
          <a:srcRect l="5591" t="2940" r="5591" b="2940"/>
          <a:stretch>
            <a:fillRect/>
          </a:stretch>
        </p:blipFill>
        <p:spPr>
          <a:xfrm>
            <a:off x="1287061" y="2812646"/>
            <a:ext cx="2394804" cy="33786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742080" y="337274"/>
            <a:ext cx="7492158" cy="3416320"/>
          </a:xfrm>
          <a:prstGeom prst="rect">
            <a:avLst/>
          </a:prstGeom>
          <a:noFill/>
        </p:spPr>
        <p:txBody>
          <a:bodyPr wrap="square" rtlCol="0">
            <a:spAutoFit/>
          </a:bodyPr>
          <a:lstStyle/>
          <a:p>
            <a:r>
              <a:rPr lang="en-US" dirty="0" smtClean="0"/>
              <a:t>The casting </a:t>
            </a:r>
            <a:r>
              <a:rPr lang="en-US" dirty="0" smtClean="0"/>
              <a:t>technique has developed to this </a:t>
            </a:r>
            <a:r>
              <a:rPr lang="en-US" dirty="0" smtClean="0"/>
              <a:t>day</a:t>
            </a:r>
            <a:r>
              <a:rPr lang="en-US" dirty="0" smtClean="0"/>
              <a:t> and has a vast array of uses.</a:t>
            </a:r>
            <a:endParaRPr lang="en-US" dirty="0"/>
          </a:p>
          <a:p>
            <a:endParaRPr lang="en-US" dirty="0" smtClean="0"/>
          </a:p>
          <a:p>
            <a:r>
              <a:rPr lang="en-US" dirty="0" smtClean="0"/>
              <a:t>Dentists use it to take casts of patients mouths to fit braces or replace teeth.</a:t>
            </a:r>
          </a:p>
          <a:p>
            <a:endParaRPr lang="en-US" dirty="0" smtClean="0"/>
          </a:p>
          <a:p>
            <a:r>
              <a:rPr lang="en-US" dirty="0" smtClean="0"/>
              <a:t>They use a material called alginate to make the mould. It is is a fine rubber that picks up minute details. This is a temporary mould and produces one unique cast.</a:t>
            </a:r>
          </a:p>
          <a:p>
            <a:endParaRPr lang="en-US" dirty="0" smtClean="0"/>
          </a:p>
          <a:p>
            <a:endParaRPr lang="en-US" dirty="0" smtClean="0"/>
          </a:p>
          <a:p>
            <a:endParaRPr lang="en-US" dirty="0" smtClean="0"/>
          </a:p>
          <a:p>
            <a:endParaRPr lang="en-US" dirty="0" smtClean="0"/>
          </a:p>
          <a:p>
            <a:endParaRPr lang="en-US" dirty="0" smtClean="0"/>
          </a:p>
        </p:txBody>
      </p:sp>
      <p:pic>
        <p:nvPicPr>
          <p:cNvPr id="3" name="Picture 2"/>
          <p:cNvPicPr>
            <a:picLocks noChangeAspect="1"/>
          </p:cNvPicPr>
          <p:nvPr/>
        </p:nvPicPr>
        <p:blipFill>
          <a:blip r:embed="rId2"/>
          <a:stretch>
            <a:fillRect/>
          </a:stretch>
        </p:blipFill>
        <p:spPr>
          <a:xfrm>
            <a:off x="2397489" y="2692848"/>
            <a:ext cx="4348910" cy="331436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1088442" y="471704"/>
            <a:ext cx="6985000" cy="646331"/>
          </a:xfrm>
          <a:prstGeom prst="rect">
            <a:avLst/>
          </a:prstGeom>
          <a:noFill/>
        </p:spPr>
        <p:txBody>
          <a:bodyPr wrap="square" rtlCol="0">
            <a:spAutoFit/>
          </a:bodyPr>
          <a:lstStyle/>
          <a:p>
            <a:r>
              <a:rPr lang="en-US" dirty="0" smtClean="0"/>
              <a:t>Casting </a:t>
            </a:r>
            <a:r>
              <a:rPr lang="en-US" dirty="0" smtClean="0"/>
              <a:t>is vital to industry and is used in the mass production of things.. The </a:t>
            </a:r>
            <a:r>
              <a:rPr lang="en-US" dirty="0" err="1" smtClean="0"/>
              <a:t>buddha</a:t>
            </a:r>
            <a:r>
              <a:rPr lang="en-US" dirty="0" smtClean="0"/>
              <a:t> statue being an example.</a:t>
            </a:r>
            <a:endParaRPr lang="en-US" dirty="0"/>
          </a:p>
        </p:txBody>
      </p:sp>
      <p:pic>
        <p:nvPicPr>
          <p:cNvPr id="5" name="Picture 4" descr="1.1198067400.bronze-buddha-statues.jpg"/>
          <p:cNvPicPr>
            <a:picLocks noChangeAspect="1"/>
          </p:cNvPicPr>
          <p:nvPr/>
        </p:nvPicPr>
        <p:blipFill>
          <a:blip r:embed="rId2"/>
          <a:stretch>
            <a:fillRect/>
          </a:stretch>
        </p:blipFill>
        <p:spPr>
          <a:xfrm>
            <a:off x="1526975" y="1469778"/>
            <a:ext cx="6040105" cy="452458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442394" y="442337"/>
            <a:ext cx="7534970" cy="1200329"/>
          </a:xfrm>
          <a:prstGeom prst="rect">
            <a:avLst/>
          </a:prstGeom>
          <a:noFill/>
        </p:spPr>
        <p:txBody>
          <a:bodyPr wrap="square" rtlCol="0">
            <a:spAutoFit/>
          </a:bodyPr>
          <a:lstStyle/>
          <a:p>
            <a:r>
              <a:rPr lang="en-US" dirty="0" smtClean="0"/>
              <a:t>m</a:t>
            </a:r>
            <a:r>
              <a:rPr lang="en-US" dirty="0" smtClean="0"/>
              <a:t>achine and clock parts</a:t>
            </a:r>
          </a:p>
          <a:p>
            <a:endParaRPr lang="en-US" dirty="0" smtClean="0"/>
          </a:p>
          <a:p>
            <a:endParaRPr lang="en-US" dirty="0" smtClean="0"/>
          </a:p>
          <a:p>
            <a:endParaRPr lang="en-US" dirty="0"/>
          </a:p>
        </p:txBody>
      </p:sp>
      <p:pic>
        <p:nvPicPr>
          <p:cNvPr id="6" name="Picture 5"/>
          <p:cNvPicPr>
            <a:picLocks noChangeAspect="1"/>
          </p:cNvPicPr>
          <p:nvPr/>
        </p:nvPicPr>
        <p:blipFill>
          <a:blip r:embed="rId2"/>
          <a:stretch>
            <a:fillRect/>
          </a:stretch>
        </p:blipFill>
        <p:spPr>
          <a:xfrm>
            <a:off x="1324739" y="763668"/>
            <a:ext cx="6883400" cy="5664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584804" y="433087"/>
            <a:ext cx="7677678" cy="646331"/>
          </a:xfrm>
          <a:prstGeom prst="rect">
            <a:avLst/>
          </a:prstGeom>
          <a:noFill/>
        </p:spPr>
        <p:txBody>
          <a:bodyPr wrap="square" rtlCol="0">
            <a:spAutoFit/>
          </a:bodyPr>
          <a:lstStyle/>
          <a:p>
            <a:r>
              <a:rPr lang="en-US" dirty="0" smtClean="0"/>
              <a:t>Car parts to toy cars</a:t>
            </a:r>
          </a:p>
          <a:p>
            <a:endParaRPr lang="en-US" dirty="0"/>
          </a:p>
        </p:txBody>
      </p:sp>
      <p:pic>
        <p:nvPicPr>
          <p:cNvPr id="6" name="Picture 5"/>
          <p:cNvPicPr>
            <a:picLocks noChangeAspect="1"/>
          </p:cNvPicPr>
          <p:nvPr/>
        </p:nvPicPr>
        <p:blipFill>
          <a:blip r:embed="rId2"/>
          <a:stretch>
            <a:fillRect/>
          </a:stretch>
        </p:blipFill>
        <p:spPr>
          <a:xfrm>
            <a:off x="3196653" y="3483693"/>
            <a:ext cx="5643845" cy="3126690"/>
          </a:xfrm>
          <a:prstGeom prst="rect">
            <a:avLst/>
          </a:prstGeom>
        </p:spPr>
      </p:pic>
      <p:pic>
        <p:nvPicPr>
          <p:cNvPr id="7" name="Picture 6"/>
          <p:cNvPicPr>
            <a:picLocks noChangeAspect="1"/>
          </p:cNvPicPr>
          <p:nvPr/>
        </p:nvPicPr>
        <p:blipFill>
          <a:blip r:embed="rId3"/>
          <a:stretch>
            <a:fillRect/>
          </a:stretch>
        </p:blipFill>
        <p:spPr>
          <a:xfrm>
            <a:off x="613642" y="1079418"/>
            <a:ext cx="4801887" cy="320125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27910" y="1353318"/>
            <a:ext cx="7915644" cy="3298185"/>
          </a:xfrm>
          <a:prstGeom prst="rect">
            <a:avLst/>
          </a:prstGeom>
        </p:spPr>
      </p:pic>
      <p:sp>
        <p:nvSpPr>
          <p:cNvPr id="5" name="TextBox 4"/>
          <p:cNvSpPr txBox="1"/>
          <p:nvPr/>
        </p:nvSpPr>
        <p:spPr>
          <a:xfrm>
            <a:off x="585097" y="654710"/>
            <a:ext cx="8205696" cy="369332"/>
          </a:xfrm>
          <a:prstGeom prst="rect">
            <a:avLst/>
          </a:prstGeom>
          <a:noFill/>
        </p:spPr>
        <p:txBody>
          <a:bodyPr wrap="square" rtlCol="0">
            <a:spAutoFit/>
          </a:bodyPr>
          <a:lstStyle/>
          <a:p>
            <a:r>
              <a:rPr lang="en-US" dirty="0" smtClean="0"/>
              <a:t>figurines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03163" y="3359243"/>
            <a:ext cx="5657562" cy="3047501"/>
          </a:xfrm>
          <a:prstGeom prst="rect">
            <a:avLst/>
          </a:prstGeom>
        </p:spPr>
      </p:pic>
      <p:sp>
        <p:nvSpPr>
          <p:cNvPr id="5" name="TextBox 4"/>
          <p:cNvSpPr txBox="1"/>
          <p:nvPr/>
        </p:nvSpPr>
        <p:spPr>
          <a:xfrm>
            <a:off x="699268" y="413799"/>
            <a:ext cx="7634865" cy="3139321"/>
          </a:xfrm>
          <a:prstGeom prst="rect">
            <a:avLst/>
          </a:prstGeom>
          <a:noFill/>
        </p:spPr>
        <p:txBody>
          <a:bodyPr wrap="square" rtlCol="0">
            <a:spAutoFit/>
          </a:bodyPr>
          <a:lstStyle/>
          <a:p>
            <a:r>
              <a:rPr lang="en-US" dirty="0" smtClean="0"/>
              <a:t>Giuseppe </a:t>
            </a:r>
            <a:r>
              <a:rPr lang="en-US" dirty="0" err="1" smtClean="0"/>
              <a:t>Fiorelli</a:t>
            </a:r>
            <a:r>
              <a:rPr lang="en-US" dirty="0" smtClean="0"/>
              <a:t> started using a plaster casting technique in an excavation of Pompeii in the 1860s. </a:t>
            </a:r>
          </a:p>
          <a:p>
            <a:endParaRPr lang="en-US" dirty="0" smtClean="0"/>
          </a:p>
          <a:p>
            <a:r>
              <a:rPr lang="en-US" dirty="0" smtClean="0"/>
              <a:t>The city </a:t>
            </a:r>
            <a:r>
              <a:rPr lang="en-US" dirty="0" smtClean="0"/>
              <a:t>and its inhabitants were destroyed when Mount Vesuvius erupted in 79 AD. The ash settled to about 6 </a:t>
            </a:r>
            <a:r>
              <a:rPr lang="en-US" dirty="0" err="1" smtClean="0"/>
              <a:t>metres</a:t>
            </a:r>
            <a:r>
              <a:rPr lang="en-US" dirty="0" smtClean="0"/>
              <a:t> thick and preserved the city in the state in which it destroyed it. It solidified and over the 1500 years that followed until it was discovered, the organic matter decomposed, leaving hollows in the ash.</a:t>
            </a:r>
          </a:p>
          <a:p>
            <a:endParaRPr lang="en-US" dirty="0" smtClean="0"/>
          </a:p>
          <a:p>
            <a:r>
              <a:rPr lang="en-US" dirty="0" smtClean="0"/>
              <a:t>Into these hollows, </a:t>
            </a:r>
            <a:r>
              <a:rPr lang="en-US" dirty="0" err="1" smtClean="0"/>
              <a:t>Fiorelli</a:t>
            </a:r>
            <a:r>
              <a:rPr lang="en-US" dirty="0" smtClean="0"/>
              <a:t> poured liquid plaster and extracted the solidified version, like this child found in one of the houses.</a:t>
            </a:r>
            <a:endParaRPr lang="en-US" dirty="0" smtClean="0"/>
          </a:p>
          <a:p>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413853" y="385261"/>
            <a:ext cx="8148613" cy="369332"/>
          </a:xfrm>
          <a:prstGeom prst="rect">
            <a:avLst/>
          </a:prstGeom>
          <a:noFill/>
        </p:spPr>
        <p:txBody>
          <a:bodyPr wrap="square" rtlCol="0">
            <a:spAutoFit/>
          </a:bodyPr>
          <a:lstStyle/>
          <a:p>
            <a:r>
              <a:rPr lang="en-US" dirty="0" smtClean="0"/>
              <a:t>Rachael </a:t>
            </a:r>
            <a:r>
              <a:rPr lang="en-US" dirty="0" err="1" smtClean="0"/>
              <a:t>Whiteread’s</a:t>
            </a:r>
            <a:r>
              <a:rPr lang="en-US" dirty="0" smtClean="0"/>
              <a:t> ‘House’, 1993</a:t>
            </a:r>
            <a:endParaRPr lang="en-US" dirty="0"/>
          </a:p>
        </p:txBody>
      </p:sp>
      <p:pic>
        <p:nvPicPr>
          <p:cNvPr id="6" name="Picture 5"/>
          <p:cNvPicPr>
            <a:picLocks noChangeAspect="1"/>
          </p:cNvPicPr>
          <p:nvPr/>
        </p:nvPicPr>
        <p:blipFill>
          <a:blip r:embed="rId3"/>
          <a:stretch>
            <a:fillRect/>
          </a:stretch>
        </p:blipFill>
        <p:spPr>
          <a:xfrm>
            <a:off x="4405423" y="1954842"/>
            <a:ext cx="4546600" cy="4521200"/>
          </a:xfrm>
          <a:prstGeom prst="rect">
            <a:avLst/>
          </a:prstGeom>
        </p:spPr>
      </p:pic>
      <p:pic>
        <p:nvPicPr>
          <p:cNvPr id="10" name="Picture 9"/>
          <p:cNvPicPr>
            <a:picLocks noChangeAspect="1"/>
          </p:cNvPicPr>
          <p:nvPr/>
        </p:nvPicPr>
        <p:blipFill>
          <a:blip r:embed="rId4"/>
          <a:stretch>
            <a:fillRect/>
          </a:stretch>
        </p:blipFill>
        <p:spPr>
          <a:xfrm>
            <a:off x="299687" y="1175750"/>
            <a:ext cx="3900035" cy="529945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599373" y="627833"/>
            <a:ext cx="7934551" cy="7294305"/>
          </a:xfrm>
          <a:prstGeom prst="rect">
            <a:avLst/>
          </a:prstGeom>
          <a:noFill/>
        </p:spPr>
        <p:txBody>
          <a:bodyPr wrap="square" rtlCol="0">
            <a:spAutoFit/>
          </a:bodyPr>
          <a:lstStyle/>
          <a:p>
            <a:r>
              <a:rPr lang="en-US" u="sng" dirty="0" err="1" smtClean="0"/>
              <a:t>Todays</a:t>
            </a:r>
            <a:r>
              <a:rPr lang="en-US" u="sng" dirty="0" smtClean="0"/>
              <a:t> lesson, 8</a:t>
            </a:r>
            <a:r>
              <a:rPr lang="en-US" u="sng" baseline="30000" dirty="0" smtClean="0"/>
              <a:t>th</a:t>
            </a:r>
            <a:r>
              <a:rPr lang="en-US" u="sng" dirty="0" smtClean="0"/>
              <a:t> November </a:t>
            </a:r>
          </a:p>
          <a:p>
            <a:r>
              <a:rPr lang="en-US" dirty="0" smtClean="0"/>
              <a:t>is based on using a basic form of casting.. Pressing objects and materials into blocks of clay to create a landscape in relief.</a:t>
            </a:r>
          </a:p>
          <a:p>
            <a:endParaRPr lang="en-US" dirty="0" smtClean="0"/>
          </a:p>
          <a:p>
            <a:r>
              <a:rPr lang="en-US" dirty="0" smtClean="0"/>
              <a:t>This is the start of your final project. Your landscape should be based on the celestial body you have been assigned by Design 1.</a:t>
            </a:r>
          </a:p>
          <a:p>
            <a:endParaRPr lang="en-US" dirty="0" smtClean="0"/>
          </a:p>
          <a:p>
            <a:r>
              <a:rPr lang="en-US" dirty="0" smtClean="0"/>
              <a:t>Firstly experiment individually, when you have a couple of examples come together into your group to work on your landscape collectively.</a:t>
            </a:r>
          </a:p>
          <a:p>
            <a:endParaRPr lang="en-US" dirty="0" smtClean="0"/>
          </a:p>
          <a:p>
            <a:r>
              <a:rPr lang="en-US" dirty="0" smtClean="0"/>
              <a:t>Experiment with different objects and materials and tools and also what you can do with your hands.</a:t>
            </a:r>
          </a:p>
          <a:p>
            <a:endParaRPr lang="en-US" dirty="0" smtClean="0"/>
          </a:p>
          <a:p>
            <a:r>
              <a:rPr lang="en-US" dirty="0" smtClean="0"/>
              <a:t>This is a quick project so you should hopefully be able to get more than one of these done.</a:t>
            </a:r>
          </a:p>
          <a:p>
            <a:endParaRPr lang="en-US" dirty="0" smtClean="0"/>
          </a:p>
          <a:p>
            <a:r>
              <a:rPr lang="en-US" dirty="0" smtClean="0"/>
              <a:t>You will be marked on how innovative your use of materials and objects is, and also how well it speaks of your assigned celestial body.</a:t>
            </a:r>
          </a:p>
          <a:p>
            <a:endParaRPr lang="en-US" dirty="0" smtClean="0"/>
          </a:p>
          <a:p>
            <a:endParaRPr lang="en-US" dirty="0" smtClean="0"/>
          </a:p>
          <a:p>
            <a:endParaRPr lang="en-US" dirty="0" smtClean="0"/>
          </a:p>
          <a:p>
            <a:endParaRPr lang="en-US" dirty="0"/>
          </a:p>
          <a:p>
            <a:endParaRPr lang="en-US" dirty="0" smtClean="0"/>
          </a:p>
          <a:p>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rcRect b="26386"/>
          <a:stretch>
            <a:fillRect/>
          </a:stretch>
        </p:blipFill>
        <p:spPr>
          <a:xfrm>
            <a:off x="479281" y="1094652"/>
            <a:ext cx="3482070" cy="1927568"/>
          </a:xfrm>
          <a:prstGeom prst="rect">
            <a:avLst/>
          </a:prstGeom>
        </p:spPr>
      </p:pic>
      <p:sp>
        <p:nvSpPr>
          <p:cNvPr id="7" name="TextBox 6"/>
          <p:cNvSpPr txBox="1"/>
          <p:nvPr/>
        </p:nvSpPr>
        <p:spPr>
          <a:xfrm>
            <a:off x="287323" y="185496"/>
            <a:ext cx="8403580" cy="646331"/>
          </a:xfrm>
          <a:prstGeom prst="rect">
            <a:avLst/>
          </a:prstGeom>
          <a:noFill/>
        </p:spPr>
        <p:txBody>
          <a:bodyPr wrap="square" rtlCol="0">
            <a:spAutoFit/>
          </a:bodyPr>
          <a:lstStyle/>
          <a:p>
            <a:r>
              <a:rPr lang="en-US" dirty="0" smtClean="0"/>
              <a:t>Henry Moore worked in a similar way when planning some of his works and sometimes they formed the finished work.</a:t>
            </a:r>
            <a:endParaRPr lang="en-US" dirty="0"/>
          </a:p>
        </p:txBody>
      </p:sp>
      <p:pic>
        <p:nvPicPr>
          <p:cNvPr id="8" name="Picture 7" descr="lh369_mp_small_0.jpg"/>
          <p:cNvPicPr>
            <a:picLocks noChangeAspect="1"/>
          </p:cNvPicPr>
          <p:nvPr/>
        </p:nvPicPr>
        <p:blipFill>
          <a:blip r:embed="rId3"/>
          <a:stretch>
            <a:fillRect/>
          </a:stretch>
        </p:blipFill>
        <p:spPr>
          <a:xfrm>
            <a:off x="2589690" y="3700648"/>
            <a:ext cx="3918734" cy="2836822"/>
          </a:xfrm>
          <a:prstGeom prst="rect">
            <a:avLst/>
          </a:prstGeom>
        </p:spPr>
      </p:pic>
      <p:sp>
        <p:nvSpPr>
          <p:cNvPr id="9" name="TextBox 8"/>
          <p:cNvSpPr txBox="1"/>
          <p:nvPr/>
        </p:nvSpPr>
        <p:spPr>
          <a:xfrm>
            <a:off x="420218" y="2999136"/>
            <a:ext cx="4098256" cy="461665"/>
          </a:xfrm>
          <a:prstGeom prst="rect">
            <a:avLst/>
          </a:prstGeom>
          <a:noFill/>
        </p:spPr>
        <p:txBody>
          <a:bodyPr wrap="square" rtlCol="0">
            <a:spAutoFit/>
          </a:bodyPr>
          <a:lstStyle/>
          <a:p>
            <a:r>
              <a:rPr lang="en-US" sz="1200" dirty="0" smtClean="0"/>
              <a:t>Plaster Wall Relief: </a:t>
            </a:r>
            <a:r>
              <a:rPr lang="en-US" sz="1200" dirty="0" err="1" smtClean="0"/>
              <a:t>Maquette</a:t>
            </a:r>
            <a:r>
              <a:rPr lang="en-US" sz="1200" dirty="0" smtClean="0"/>
              <a:t> No. 1; 1955, 25.5cm </a:t>
            </a:r>
            <a:r>
              <a:rPr lang="en-US" sz="1200" dirty="0" err="1" smtClean="0"/>
              <a:t>x</a:t>
            </a:r>
            <a:r>
              <a:rPr lang="en-US" sz="1200" dirty="0" smtClean="0"/>
              <a:t> width 57cm became this (top right)</a:t>
            </a:r>
            <a:endParaRPr lang="en-US" sz="1200" dirty="0"/>
          </a:p>
        </p:txBody>
      </p:sp>
      <p:pic>
        <p:nvPicPr>
          <p:cNvPr id="10" name="Picture 9" descr="2711676.jpg"/>
          <p:cNvPicPr>
            <a:picLocks noChangeAspect="1"/>
          </p:cNvPicPr>
          <p:nvPr/>
        </p:nvPicPr>
        <p:blipFill>
          <a:blip r:embed="rId4"/>
          <a:stretch>
            <a:fillRect/>
          </a:stretch>
        </p:blipFill>
        <p:spPr>
          <a:xfrm>
            <a:off x="4432095" y="599132"/>
            <a:ext cx="3204509" cy="2403382"/>
          </a:xfrm>
          <a:prstGeom prst="rect">
            <a:avLst/>
          </a:prstGeom>
        </p:spPr>
      </p:pic>
      <p:sp>
        <p:nvSpPr>
          <p:cNvPr id="11" name="TextBox 10"/>
          <p:cNvSpPr txBox="1"/>
          <p:nvPr/>
        </p:nvSpPr>
        <p:spPr>
          <a:xfrm>
            <a:off x="4311746" y="2999136"/>
            <a:ext cx="4832254" cy="461665"/>
          </a:xfrm>
          <a:prstGeom prst="rect">
            <a:avLst/>
          </a:prstGeom>
          <a:noFill/>
        </p:spPr>
        <p:txBody>
          <a:bodyPr wrap="square" rtlCol="0">
            <a:spAutoFit/>
          </a:bodyPr>
          <a:lstStyle/>
          <a:p>
            <a:r>
              <a:rPr lang="en-US" sz="1200" dirty="0" smtClean="0"/>
              <a:t>At the </a:t>
            </a:r>
            <a:r>
              <a:rPr lang="en-US" sz="1200" dirty="0" err="1" smtClean="0"/>
              <a:t>Bouwcentrum</a:t>
            </a:r>
            <a:r>
              <a:rPr lang="en-US" sz="1200" dirty="0" smtClean="0"/>
              <a:t> </a:t>
            </a:r>
            <a:r>
              <a:rPr lang="en-US" sz="1200" dirty="0"/>
              <a:t>in the rebuilt </a:t>
            </a:r>
            <a:r>
              <a:rPr lang="en-US" sz="1200" dirty="0" smtClean="0"/>
              <a:t>city center </a:t>
            </a:r>
            <a:r>
              <a:rPr lang="en-US" sz="1200" dirty="0"/>
              <a:t>of Rotterdam in The </a:t>
            </a:r>
            <a:r>
              <a:rPr lang="en-US" sz="1200" dirty="0" smtClean="0"/>
              <a:t>Netherlands; ‘Wall Relief no. 1; 1955;  made from bricks; </a:t>
            </a:r>
            <a:r>
              <a:rPr lang="en-US" sz="1200" dirty="0"/>
              <a:t>18,60 </a:t>
            </a:r>
            <a:r>
              <a:rPr lang="en-US" sz="1200" dirty="0" err="1"/>
              <a:t>m</a:t>
            </a:r>
            <a:r>
              <a:rPr lang="en-US" sz="1200" dirty="0"/>
              <a:t> </a:t>
            </a:r>
            <a:r>
              <a:rPr lang="en-US" sz="1200" dirty="0" err="1"/>
              <a:t>x</a:t>
            </a:r>
            <a:r>
              <a:rPr lang="en-US" sz="1200" dirty="0"/>
              <a:t> 8,40 </a:t>
            </a:r>
            <a:r>
              <a:rPr lang="en-US" sz="1200" dirty="0" err="1"/>
              <a:t>m</a:t>
            </a:r>
            <a:endParaRPr lang="en-US" sz="1200" dirty="0"/>
          </a:p>
        </p:txBody>
      </p:sp>
      <p:sp>
        <p:nvSpPr>
          <p:cNvPr id="12" name="TextBox 11"/>
          <p:cNvSpPr txBox="1"/>
          <p:nvPr/>
        </p:nvSpPr>
        <p:spPr>
          <a:xfrm>
            <a:off x="2516989" y="6541821"/>
            <a:ext cx="4547045" cy="276999"/>
          </a:xfrm>
          <a:prstGeom prst="rect">
            <a:avLst/>
          </a:prstGeom>
          <a:noFill/>
        </p:spPr>
        <p:txBody>
          <a:bodyPr wrap="square" rtlCol="0">
            <a:spAutoFit/>
          </a:bodyPr>
          <a:lstStyle/>
          <a:p>
            <a:r>
              <a:rPr lang="en-US" sz="1200" dirty="0"/>
              <a:t>Wall Relief: </a:t>
            </a:r>
            <a:r>
              <a:rPr lang="en-US" sz="1200" dirty="0" err="1"/>
              <a:t>Maquette</a:t>
            </a:r>
            <a:r>
              <a:rPr lang="en-US" sz="1200" dirty="0"/>
              <a:t> No.</a:t>
            </a:r>
            <a:r>
              <a:rPr lang="en-US" sz="1200" dirty="0" smtClean="0"/>
              <a:t>5; plaster (dimensions and year unknown)</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589</TotalTime>
  <Words>843</Words>
  <Application>Microsoft Macintosh PowerPoint</Application>
  <PresentationFormat>On-screen Show (4:3)</PresentationFormat>
  <Paragraphs>79</Paragraphs>
  <Slides>14</Slides>
  <Notes>2</Notes>
  <HiddenSlides>0</HiddenSlides>
  <MMClips>0</MMClips>
  <ScaleCrop>false</ScaleCrop>
  <HeadingPairs>
    <vt:vector size="4" baseType="variant">
      <vt:variant>
        <vt:lpstr>Design Template</vt:lpstr>
      </vt:variant>
      <vt:variant>
        <vt:i4>1</vt:i4>
      </vt:variant>
      <vt:variant>
        <vt:lpstr>Slide Titles</vt:lpstr>
      </vt:variant>
      <vt:variant>
        <vt:i4>14</vt:i4>
      </vt:variant>
    </vt:vector>
  </HeadingPairs>
  <TitlesOfParts>
    <vt:vector size="15" baseType="lpstr">
      <vt:lpstr>Office Theme</vt:lpstr>
      <vt:lpstr>Plaster Casting, 8th November</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Plaster Casting, 8th November</dc:title>
  <dc:creator>lisa brown</dc:creator>
  <cp:lastModifiedBy>lisa brown</cp:lastModifiedBy>
  <cp:revision>1</cp:revision>
  <dcterms:created xsi:type="dcterms:W3CDTF">2010-11-07T02:29:26Z</dcterms:created>
  <dcterms:modified xsi:type="dcterms:W3CDTF">2010-11-07T12:19:19Z</dcterms:modified>
</cp:coreProperties>
</file>