
<file path=[Content_Types].xml><?xml version="1.0" encoding="utf-8"?>
<Types xmlns="http://schemas.openxmlformats.org/package/2006/content-types">
  <Default Extension="rels" ContentType="application/vnd.openxmlformats-package.relationships+xml"/>
  <Override PartName="/ppt/slideLayouts/slideLayout1.xml" ContentType="application/vnd.openxmlformats-officedocument.presentationml.slideLayout+xml"/>
  <Default Extension="png" ContentType="image/png"/>
  <Override PartName="/ppt/slides/slide11.xml" ContentType="application/vnd.openxmlformats-officedocument.presentationml.slide+xml"/>
  <Default Extension="xml" ContentType="application/xml"/>
  <Override PartName="/ppt/slides/slide9.xml" ContentType="application/vnd.openxmlformats-officedocument.presentationml.slide+xml"/>
  <Default Extension="jpeg" ContentType="image/jpeg"/>
  <Override PartName="/ppt/tableStyles.xml" ContentType="application/vnd.openxmlformats-officedocument.presentationml.tableStyles+xml"/>
  <Override PartName="/ppt/slideLayouts/slideLayout8.xml" ContentType="application/vnd.openxmlformats-officedocument.presentationml.slideLayout+xml"/>
  <Override PartName="/ppt/slides/slide7.xml" ContentType="application/vnd.openxmlformats-officedocument.presentationml.slide+xml"/>
  <Override PartName="/ppt/notesSlides/notesSlide1.xml" ContentType="application/vnd.openxmlformats-officedocument.presentationml.notesSlide+xml"/>
  <Override PartName="/ppt/slideLayouts/slideLayout6.xml" ContentType="application/vnd.openxmlformats-officedocument.presentationml.slideLayout+xml"/>
  <Override PartName="/ppt/slides/slide5.xml" ContentType="application/vnd.openxmlformats-officedocument.presentationml.slide+xml"/>
  <Override PartName="/ppt/theme/theme2.xml" ContentType="application/vnd.openxmlformats-officedocument.theme+xml"/>
  <Override PartName="/ppt/slideMasters/slideMaster1.xml" ContentType="application/vnd.openxmlformats-officedocument.presentationml.slideMaster+xml"/>
  <Override PartName="/ppt/slideLayouts/slideLayout4.xml" ContentType="application/vnd.openxmlformats-officedocument.presentationml.slideLayout+xml"/>
  <Override PartName="/ppt/slides/slide3.xml" ContentType="application/vnd.openxmlformats-officedocument.presentationml.slide+xml"/>
  <Override PartName="/ppt/slideLayouts/slideLayout10.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ppt/slideLayouts/slideLayout2.xml" ContentType="application/vnd.openxmlformats-officedocument.presentationml.slideLayout+xml"/>
  <Override PartName="/ppt/slides/slide1.xml" ContentType="application/vnd.openxmlformats-officedocument.presentationml.slide+xml"/>
  <Override PartName="/ppt/slides/slide12.xml" ContentType="application/vnd.openxmlformats-officedocument.presentationml.slide+xml"/>
  <Default Extension="bin" ContentType="application/vnd.openxmlformats-officedocument.presentationml.printerSettings"/>
  <Override PartName="/ppt/slides/slide10.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8.xml" ContentType="application/vnd.openxmlformats-officedocument.presentationml.slide+xml"/>
  <Override PartName="/ppt/presentation.xml" ContentType="application/vnd.openxmlformats-officedocument.presentationml.presentation.main+xml"/>
  <Override PartName="/ppt/notesSlides/notesSlide2.xml" ContentType="application/vnd.openxmlformats-officedocument.presentationml.notesSlide+xml"/>
  <Override PartName="/ppt/slideLayouts/slideLayout7.xml" ContentType="application/vnd.openxmlformats-officedocument.presentationml.slideLayout+xml"/>
  <Override PartName="/ppt/slides/slide6.xml" ContentType="application/vnd.openxmlformats-officedocument.presentationml.slide+xml"/>
  <Override PartName="/ppt/notesMasters/notesMaster1.xml" ContentType="application/vnd.openxmlformats-officedocument.presentationml.notesMaster+xml"/>
  <Override PartName="/ppt/slideLayouts/slideLayout5.xml" ContentType="application/vnd.openxmlformats-officedocument.presentationml.slideLayout+xml"/>
  <Override PartName="/ppt/slides/slide4.xml" ContentType="application/vnd.openxmlformats-officedocument.presentationml.slide+xml"/>
  <Override PartName="/ppt/slideLayouts/slideLayout11.xml" ContentType="application/vnd.openxmlformats-officedocument.presentationml.slideLayout+xml"/>
  <Override PartName="/ppt/theme/theme1.xml" ContentType="application/vnd.openxmlformats-officedocument.theme+xml"/>
  <Override PartName="/ppt/presProps.xml" ContentType="application/vnd.openxmlformats-officedocument.presentationml.presProps+xml"/>
  <Override PartName="/ppt/slideLayouts/slideLayout3.xml" ContentType="application/vnd.openxmlformats-officedocument.presentationml.slideLayout+xml"/>
  <Override PartName="/ppt/slides/slide2.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id="2147483648" r:id="rId1"/>
  </p:sldMasterIdLst>
  <p:notesMasterIdLst>
    <p:notesMasterId r:id="rId14"/>
  </p:notesMasterIdLst>
  <p:sldIdLst>
    <p:sldId id="256" r:id="rId2"/>
    <p:sldId id="257" r:id="rId3"/>
    <p:sldId id="272" r:id="rId4"/>
    <p:sldId id="276" r:id="rId5"/>
    <p:sldId id="261" r:id="rId6"/>
    <p:sldId id="267" r:id="rId7"/>
    <p:sldId id="263" r:id="rId8"/>
    <p:sldId id="283" r:id="rId9"/>
    <p:sldId id="285" r:id="rId10"/>
    <p:sldId id="284" r:id="rId11"/>
    <p:sldId id="286" r:id="rId12"/>
    <p:sldId id="287" r:id="rId1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p:restoredLeft sz="15620"/>
    <p:restoredTop sz="94660"/>
  </p:normalViewPr>
  <p:slideViewPr>
    <p:cSldViewPr snapToGrid="0" snapToObjects="1">
      <p:cViewPr varScale="1">
        <p:scale>
          <a:sx n="93" d="100"/>
          <a:sy n="93" d="100"/>
        </p:scale>
        <p:origin x="-784" y="-10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notesMaster" Target="notesMasters/notesMaster1.xml"/><Relationship Id="rId15" Type="http://schemas.openxmlformats.org/officeDocument/2006/relationships/printerSettings" Target="printerSettings/printerSettings1.bin"/><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 Id="rId19"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FFFE1EF-756B-8F46-B991-7FEA7423F470}" type="datetimeFigureOut">
              <a:rPr lang="en-US" smtClean="0"/>
              <a:pPr/>
              <a:t>10/5/10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4934154-BF96-E840-994A-1C1334C322C7}"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4934154-BF96-E840-994A-1C1334C322C7}" type="slidenum">
              <a:rPr lang="en-US" smtClean="0"/>
              <a:pPr/>
              <a:t>5</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It is a clever piece of work, more clever than it looks at first glance. Discuss. At</a:t>
            </a:r>
            <a:r>
              <a:rPr lang="en-US" baseline="0" dirty="0" smtClean="0"/>
              <a:t> first glance in a gallery setting one would see this as a sculpture, possibly bronze. A nice </a:t>
            </a:r>
            <a:r>
              <a:rPr lang="en-US" baseline="0" dirty="0" err="1" smtClean="0"/>
              <a:t>trompe</a:t>
            </a:r>
            <a:r>
              <a:rPr lang="en-US" baseline="0" dirty="0" smtClean="0"/>
              <a:t> </a:t>
            </a:r>
            <a:r>
              <a:rPr lang="en-US" baseline="0" dirty="0" err="1" smtClean="0"/>
              <a:t>l’oeil</a:t>
            </a:r>
            <a:r>
              <a:rPr lang="en-US" baseline="0" dirty="0" smtClean="0"/>
              <a:t> piece of work. On closer inspection one sees it is actually cardboard which has been painstakingly coiled and glued and sculpted.</a:t>
            </a:r>
          </a:p>
          <a:p>
            <a:endParaRPr lang="en-US" baseline="0" dirty="0" smtClean="0"/>
          </a:p>
          <a:p>
            <a:r>
              <a:rPr lang="en-US" baseline="0" dirty="0" smtClean="0"/>
              <a:t>One then </a:t>
            </a:r>
            <a:r>
              <a:rPr lang="en-US" baseline="0" dirty="0" err="1" smtClean="0"/>
              <a:t>realises</a:t>
            </a:r>
            <a:r>
              <a:rPr lang="en-US" baseline="0" dirty="0" smtClean="0"/>
              <a:t> the importance of the material and the fact it is in cahoots with the subject. It is self-reflexive, the subject is a tree root, and it is made out a material which it produces- cardboard. It thus becomes a conceptual piece of work.</a:t>
            </a:r>
            <a:endParaRPr lang="en-US" dirty="0" smtClean="0"/>
          </a:p>
          <a:p>
            <a:endParaRPr lang="en-US" dirty="0"/>
          </a:p>
        </p:txBody>
      </p:sp>
      <p:sp>
        <p:nvSpPr>
          <p:cNvPr id="4" name="Slide Number Placeholder 3"/>
          <p:cNvSpPr>
            <a:spLocks noGrp="1"/>
          </p:cNvSpPr>
          <p:nvPr>
            <p:ph type="sldNum" sz="quarter" idx="10"/>
          </p:nvPr>
        </p:nvSpPr>
        <p:spPr/>
        <p:txBody>
          <a:bodyPr/>
          <a:lstStyle/>
          <a:p>
            <a:fld id="{C4934154-BF96-E840-994A-1C1334C322C7}" type="slidenum">
              <a:rPr lang="en-US" smtClean="0"/>
              <a:pPr/>
              <a:t>9</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GB"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smtClean="0"/>
              <a:t>Click to edit Master subtitle style</a:t>
            </a:r>
            <a:endParaRPr lang="en-US"/>
          </a:p>
        </p:txBody>
      </p:sp>
      <p:sp>
        <p:nvSpPr>
          <p:cNvPr id="4" name="Date Placeholder 3"/>
          <p:cNvSpPr>
            <a:spLocks noGrp="1"/>
          </p:cNvSpPr>
          <p:nvPr>
            <p:ph type="dt" sz="half" idx="10"/>
          </p:nvPr>
        </p:nvSpPr>
        <p:spPr/>
        <p:txBody>
          <a:bodyPr/>
          <a:lstStyle/>
          <a:p>
            <a:fld id="{77AD4BD9-6C51-3944-B745-E1FBC9D2709F}" type="datetimeFigureOut">
              <a:rPr lang="en-US" smtClean="0"/>
              <a:pPr/>
              <a:t>10/5/10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F067F6-8B40-4E4E-B77F-5F762B0388DD}"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idx="1"/>
          </p:nvPr>
        </p:nvSpPr>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77AD4BD9-6C51-3944-B745-E1FBC9D2709F}" type="datetimeFigureOut">
              <a:rPr lang="en-US" smtClean="0"/>
              <a:pPr/>
              <a:t>10/5/10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F067F6-8B40-4E4E-B77F-5F762B0388DD}"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GB"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smtClean="0"/>
              <a:t>Click to edit Master text styles</a:t>
            </a:r>
          </a:p>
        </p:txBody>
      </p:sp>
      <p:sp>
        <p:nvSpPr>
          <p:cNvPr id="4" name="Date Placeholder 3"/>
          <p:cNvSpPr>
            <a:spLocks noGrp="1"/>
          </p:cNvSpPr>
          <p:nvPr>
            <p:ph type="dt" sz="half" idx="10"/>
          </p:nvPr>
        </p:nvSpPr>
        <p:spPr/>
        <p:txBody>
          <a:bodyPr/>
          <a:lstStyle/>
          <a:p>
            <a:fld id="{77AD4BD9-6C51-3944-B745-E1FBC9D2709F}" type="datetimeFigureOut">
              <a:rPr lang="en-US" smtClean="0"/>
              <a:pPr/>
              <a:t>10/5/10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F067F6-8B40-4E4E-B77F-5F762B0388DD}"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Date Placeholder 4"/>
          <p:cNvSpPr>
            <a:spLocks noGrp="1"/>
          </p:cNvSpPr>
          <p:nvPr>
            <p:ph type="dt" sz="half" idx="10"/>
          </p:nvPr>
        </p:nvSpPr>
        <p:spPr/>
        <p:txBody>
          <a:bodyPr/>
          <a:lstStyle/>
          <a:p>
            <a:fld id="{77AD4BD9-6C51-3944-B745-E1FBC9D2709F}" type="datetimeFigureOut">
              <a:rPr lang="en-US" smtClean="0"/>
              <a:pPr/>
              <a:t>10/5/10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4F067F6-8B40-4E4E-B77F-5F762B0388DD}"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7" name="Date Placeholder 6"/>
          <p:cNvSpPr>
            <a:spLocks noGrp="1"/>
          </p:cNvSpPr>
          <p:nvPr>
            <p:ph type="dt" sz="half" idx="10"/>
          </p:nvPr>
        </p:nvSpPr>
        <p:spPr/>
        <p:txBody>
          <a:bodyPr/>
          <a:lstStyle/>
          <a:p>
            <a:fld id="{77AD4BD9-6C51-3944-B745-E1FBC9D2709F}" type="datetimeFigureOut">
              <a:rPr lang="en-US" smtClean="0"/>
              <a:pPr/>
              <a:t>10/5/10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4F067F6-8B40-4E4E-B77F-5F762B0388DD}"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77AD4BD9-6C51-3944-B745-E1FBC9D2709F}" type="datetimeFigureOut">
              <a:rPr lang="en-US" smtClean="0"/>
              <a:pPr/>
              <a:t>10/5/10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4F067F6-8B40-4E4E-B77F-5F762B0388DD}"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7AD4BD9-6C51-3944-B745-E1FBC9D2709F}" type="datetimeFigureOut">
              <a:rPr lang="en-US" smtClean="0"/>
              <a:pPr/>
              <a:t>10/5/10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4F067F6-8B40-4E4E-B77F-5F762B0388DD}"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GB"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77AD4BD9-6C51-3944-B745-E1FBC9D2709F}" type="datetimeFigureOut">
              <a:rPr lang="en-US" smtClean="0"/>
              <a:pPr/>
              <a:t>10/5/10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4F067F6-8B40-4E4E-B77F-5F762B0388DD}"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GB"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77AD4BD9-6C51-3944-B745-E1FBC9D2709F}" type="datetimeFigureOut">
              <a:rPr lang="en-US" smtClean="0"/>
              <a:pPr/>
              <a:t>10/5/10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4F067F6-8B40-4E4E-B77F-5F762B0388DD}"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77AD4BD9-6C51-3944-B745-E1FBC9D2709F}" type="datetimeFigureOut">
              <a:rPr lang="en-US" smtClean="0"/>
              <a:pPr/>
              <a:t>10/5/10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F067F6-8B40-4E4E-B77F-5F762B0388DD}"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GB"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77AD4BD9-6C51-3944-B745-E1FBC9D2709F}" type="datetimeFigureOut">
              <a:rPr lang="en-US" smtClean="0"/>
              <a:pPr/>
              <a:t>10/5/10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F067F6-8B40-4E4E-B77F-5F762B0388DD}"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7AD4BD9-6C51-3944-B745-E1FBC9D2709F}" type="datetimeFigureOut">
              <a:rPr lang="en-US" smtClean="0"/>
              <a:pPr/>
              <a:t>10/5/10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4F067F6-8B40-4E4E-B77F-5F762B0388DD}"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 Id="rId3" Type="http://schemas.openxmlformats.org/officeDocument/2006/relationships/image" Target="../media/image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5.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jpeg"/><Relationship Id="rId3" Type="http://schemas.openxmlformats.org/officeDocument/2006/relationships/image" Target="../media/image7.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jpe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Week 2, Working with Cardboard</a:t>
            </a:r>
            <a:br>
              <a:rPr lang="en-US" dirty="0" smtClean="0"/>
            </a:br>
            <a:r>
              <a:rPr lang="en-US" dirty="0" smtClean="0"/>
              <a:t>Monday </a:t>
            </a:r>
            <a:r>
              <a:rPr lang="en-US" smtClean="0"/>
              <a:t>4</a:t>
            </a:r>
            <a:r>
              <a:rPr lang="en-US" baseline="30000" smtClean="0"/>
              <a:t>th</a:t>
            </a:r>
            <a:r>
              <a:rPr lang="en-US" smtClean="0"/>
              <a:t> October</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0"/>
            <a:ext cx="8229600" cy="2955693"/>
          </a:xfrm>
        </p:spPr>
        <p:txBody>
          <a:bodyPr anchor="ctr">
            <a:normAutofit/>
          </a:bodyPr>
          <a:lstStyle/>
          <a:p>
            <a:pPr algn="ctr">
              <a:buNone/>
            </a:pPr>
            <a:r>
              <a:rPr lang="en-US" dirty="0" smtClean="0"/>
              <a:t>Last week?</a:t>
            </a: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0"/>
            <a:ext cx="8229600" cy="2955693"/>
          </a:xfrm>
        </p:spPr>
        <p:txBody>
          <a:bodyPr anchor="ctr">
            <a:normAutofit/>
          </a:bodyPr>
          <a:lstStyle/>
          <a:p>
            <a:pPr algn="ctr">
              <a:buNone/>
            </a:pPr>
            <a:r>
              <a:rPr lang="en-US" dirty="0" smtClean="0"/>
              <a:t>What did you learn?</a:t>
            </a: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err="1" smtClean="0"/>
              <a:t>Upcycling</a:t>
            </a:r>
            <a:endParaRPr lang="en-US" dirty="0"/>
          </a:p>
        </p:txBody>
      </p:sp>
      <p:sp>
        <p:nvSpPr>
          <p:cNvPr id="4" name="TextBox 3"/>
          <p:cNvSpPr txBox="1"/>
          <p:nvPr/>
        </p:nvSpPr>
        <p:spPr>
          <a:xfrm>
            <a:off x="457201" y="2236529"/>
            <a:ext cx="8229600" cy="923330"/>
          </a:xfrm>
          <a:prstGeom prst="rect">
            <a:avLst/>
          </a:prstGeom>
          <a:noFill/>
        </p:spPr>
        <p:txBody>
          <a:bodyPr wrap="square" rtlCol="0">
            <a:spAutoFit/>
          </a:bodyPr>
          <a:lstStyle/>
          <a:p>
            <a:r>
              <a:rPr lang="en-US" b="1" dirty="0" err="1" smtClean="0"/>
              <a:t>Upcycling</a:t>
            </a:r>
            <a:r>
              <a:rPr lang="en-US" b="1" dirty="0" smtClean="0"/>
              <a:t> is the process of converting waste materials or useless products into new materials or products of better quality or a higher environmental (or monetary)  value</a:t>
            </a:r>
            <a:endParaRPr lang="en-US" dirty="0"/>
          </a:p>
        </p:txBody>
      </p:sp>
      <p:sp>
        <p:nvSpPr>
          <p:cNvPr id="5" name="TextBox 4"/>
          <p:cNvSpPr txBox="1"/>
          <p:nvPr/>
        </p:nvSpPr>
        <p:spPr>
          <a:xfrm>
            <a:off x="457201" y="6309222"/>
            <a:ext cx="8229600" cy="369332"/>
          </a:xfrm>
          <a:prstGeom prst="rect">
            <a:avLst/>
          </a:prstGeom>
          <a:noFill/>
        </p:spPr>
        <p:txBody>
          <a:bodyPr wrap="square" rtlCol="0">
            <a:spAutoFit/>
          </a:bodyPr>
          <a:lstStyle/>
          <a:p>
            <a:r>
              <a:rPr lang="en-US" dirty="0" smtClean="0"/>
              <a:t>Definition from Wikipedia</a:t>
            </a: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Michael Leavitt</a:t>
            </a:r>
            <a:endParaRPr lang="en-US" dirty="0"/>
          </a:p>
        </p:txBody>
      </p:sp>
      <p:pic>
        <p:nvPicPr>
          <p:cNvPr id="4" name="Picture 3"/>
          <p:cNvPicPr/>
          <p:nvPr/>
        </p:nvPicPr>
        <p:blipFill>
          <a:blip r:embed="rId3"/>
          <a:srcRect/>
          <a:stretch>
            <a:fillRect/>
          </a:stretch>
        </p:blipFill>
        <p:spPr bwMode="auto">
          <a:xfrm>
            <a:off x="598521" y="2139283"/>
            <a:ext cx="4674782" cy="3795388"/>
          </a:xfrm>
          <a:prstGeom prst="rect">
            <a:avLst/>
          </a:prstGeom>
          <a:noFill/>
          <a:ln w="9525">
            <a:noFill/>
            <a:miter lim="800000"/>
            <a:headEnd/>
            <a:tailEnd/>
          </a:ln>
        </p:spPr>
      </p:pic>
      <p:sp>
        <p:nvSpPr>
          <p:cNvPr id="5" name="TextBox 4"/>
          <p:cNvSpPr txBox="1"/>
          <p:nvPr/>
        </p:nvSpPr>
        <p:spPr>
          <a:xfrm>
            <a:off x="1431076" y="5201605"/>
            <a:ext cx="3741581" cy="738664"/>
          </a:xfrm>
          <a:prstGeom prst="rect">
            <a:avLst/>
          </a:prstGeom>
          <a:noFill/>
        </p:spPr>
        <p:txBody>
          <a:bodyPr wrap="square" rtlCol="0">
            <a:spAutoFit/>
          </a:bodyPr>
          <a:lstStyle/>
          <a:p>
            <a:endParaRPr lang="en-US" sz="1200" dirty="0"/>
          </a:p>
          <a:p>
            <a:r>
              <a:rPr lang="en-US" sz="1200" dirty="0" err="1"/>
              <a:t>M.Leavitt</a:t>
            </a:r>
            <a:r>
              <a:rPr lang="en-US" sz="1200" dirty="0"/>
              <a:t>, </a:t>
            </a:r>
            <a:r>
              <a:rPr lang="en-US" sz="1200" i="1" dirty="0"/>
              <a:t>Chuck Taylor</a:t>
            </a:r>
            <a:r>
              <a:rPr lang="en-US" sz="1200" dirty="0"/>
              <a:t>, 2009</a:t>
            </a:r>
            <a:endParaRPr lang="en-GB" sz="1200" dirty="0"/>
          </a:p>
          <a:p>
            <a:endParaRPr lang="en-US" dirty="0"/>
          </a:p>
        </p:txBody>
      </p:sp>
      <p:sp>
        <p:nvSpPr>
          <p:cNvPr id="6" name="TextBox 5"/>
          <p:cNvSpPr txBox="1"/>
          <p:nvPr/>
        </p:nvSpPr>
        <p:spPr>
          <a:xfrm>
            <a:off x="457200" y="1417638"/>
            <a:ext cx="8229600" cy="923330"/>
          </a:xfrm>
          <a:prstGeom prst="rect">
            <a:avLst/>
          </a:prstGeom>
          <a:noFill/>
        </p:spPr>
        <p:txBody>
          <a:bodyPr wrap="square" rtlCol="0">
            <a:spAutoFit/>
          </a:bodyPr>
          <a:lstStyle/>
          <a:p>
            <a:r>
              <a:rPr lang="en-US" dirty="0" smtClean="0"/>
              <a:t>Michael Leavitt uses cardboard to make to-scale versions of cultural ephemera, mainly shoes. </a:t>
            </a:r>
          </a:p>
          <a:p>
            <a:endParaRPr lang="en-US" dirty="0"/>
          </a:p>
        </p:txBody>
      </p:sp>
      <p:sp>
        <p:nvSpPr>
          <p:cNvPr id="7" name="TextBox 6"/>
          <p:cNvSpPr txBox="1"/>
          <p:nvPr/>
        </p:nvSpPr>
        <p:spPr>
          <a:xfrm>
            <a:off x="5461000" y="2139283"/>
            <a:ext cx="3056467" cy="4524316"/>
          </a:xfrm>
          <a:prstGeom prst="rect">
            <a:avLst/>
          </a:prstGeom>
          <a:noFill/>
        </p:spPr>
        <p:txBody>
          <a:bodyPr wrap="square" rtlCol="0">
            <a:spAutoFit/>
          </a:bodyPr>
          <a:lstStyle/>
          <a:p>
            <a:r>
              <a:rPr lang="en-US" dirty="0" smtClean="0"/>
              <a:t>He says of his work, “Shoes are so intimately linked to our visual culture. They’re a necessity that we still get to have fun buying and wearing… It's ironic to use a cheap disposable material like cardboard. Cheap, disposable material makes an expensive product, oddly resembling the manufacturing of boutique footwear. The simple image of the cardboard shoe speaks humorously and clearly on consumerism."</a:t>
            </a:r>
            <a:endParaRPr lang="en-GB" dirty="0" smtClean="0"/>
          </a:p>
          <a:p>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Ann Weber</a:t>
            </a:r>
            <a:endParaRPr lang="en-US" dirty="0"/>
          </a:p>
        </p:txBody>
      </p:sp>
      <p:pic>
        <p:nvPicPr>
          <p:cNvPr id="4" name="Picture 3"/>
          <p:cNvPicPr/>
          <p:nvPr/>
        </p:nvPicPr>
        <p:blipFill>
          <a:blip r:embed="rId2"/>
          <a:srcRect/>
          <a:stretch>
            <a:fillRect/>
          </a:stretch>
        </p:blipFill>
        <p:spPr bwMode="auto">
          <a:xfrm>
            <a:off x="457200" y="1600200"/>
            <a:ext cx="2883196" cy="4504638"/>
          </a:xfrm>
          <a:prstGeom prst="rect">
            <a:avLst/>
          </a:prstGeom>
          <a:noFill/>
          <a:ln w="9525">
            <a:noFill/>
            <a:miter lim="800000"/>
            <a:headEnd/>
            <a:tailEnd/>
          </a:ln>
        </p:spPr>
      </p:pic>
      <p:sp>
        <p:nvSpPr>
          <p:cNvPr id="6" name="TextBox 5"/>
          <p:cNvSpPr txBox="1"/>
          <p:nvPr/>
        </p:nvSpPr>
        <p:spPr>
          <a:xfrm>
            <a:off x="3531293" y="5321395"/>
            <a:ext cx="5339263" cy="1107996"/>
          </a:xfrm>
          <a:prstGeom prst="rect">
            <a:avLst/>
          </a:prstGeom>
          <a:noFill/>
        </p:spPr>
        <p:txBody>
          <a:bodyPr wrap="square" rtlCol="0">
            <a:spAutoFit/>
          </a:bodyPr>
          <a:lstStyle/>
          <a:p>
            <a:r>
              <a:rPr lang="en-US" sz="1200" b="1" i="1" dirty="0" smtClean="0"/>
              <a:t>THE </a:t>
            </a:r>
            <a:r>
              <a:rPr lang="en-US" sz="1200" b="1" i="1" dirty="0"/>
              <a:t>WEDDING PARTY</a:t>
            </a:r>
            <a:endParaRPr lang="en-GB" sz="1200" dirty="0"/>
          </a:p>
          <a:p>
            <a:r>
              <a:rPr lang="en-US" sz="1200" dirty="0"/>
              <a:t>2009 found cardboard, staples, </a:t>
            </a:r>
            <a:r>
              <a:rPr lang="en-US" sz="1200" dirty="0" err="1"/>
              <a:t>polyurethane seven</a:t>
            </a:r>
            <a:r>
              <a:rPr lang="en-US" sz="1200" dirty="0"/>
              <a:t> pieces ranging in size from 10 </a:t>
            </a:r>
            <a:r>
              <a:rPr lang="en-US" sz="1200" dirty="0" err="1"/>
              <a:t>x</a:t>
            </a:r>
            <a:r>
              <a:rPr lang="en-US" sz="1200" dirty="0"/>
              <a:t> 10 </a:t>
            </a:r>
            <a:r>
              <a:rPr lang="en-US" sz="1200" dirty="0" err="1"/>
              <a:t>x</a:t>
            </a:r>
            <a:r>
              <a:rPr lang="en-US" sz="1200" dirty="0"/>
              <a:t> 10 inches to 96 </a:t>
            </a:r>
            <a:r>
              <a:rPr lang="en-US" sz="1200" dirty="0" err="1"/>
              <a:t>x</a:t>
            </a:r>
            <a:r>
              <a:rPr lang="en-US" sz="1200" dirty="0"/>
              <a:t> 52 </a:t>
            </a:r>
            <a:r>
              <a:rPr lang="en-US" sz="1200" dirty="0" err="1"/>
              <a:t>x</a:t>
            </a:r>
            <a:r>
              <a:rPr lang="en-US" sz="1200" dirty="0"/>
              <a:t> 46 inches</a:t>
            </a:r>
            <a:endParaRPr lang="en-GB" sz="1200" dirty="0"/>
          </a:p>
          <a:p>
            <a:endParaRPr lang="en-US" dirty="0"/>
          </a:p>
        </p:txBody>
      </p:sp>
      <p:sp>
        <p:nvSpPr>
          <p:cNvPr id="5" name="TextBox 4"/>
          <p:cNvSpPr txBox="1"/>
          <p:nvPr/>
        </p:nvSpPr>
        <p:spPr>
          <a:xfrm>
            <a:off x="3531293" y="1600200"/>
            <a:ext cx="4977707" cy="1477328"/>
          </a:xfrm>
          <a:prstGeom prst="rect">
            <a:avLst/>
          </a:prstGeom>
          <a:noFill/>
        </p:spPr>
        <p:txBody>
          <a:bodyPr wrap="square" rtlCol="0">
            <a:spAutoFit/>
          </a:bodyPr>
          <a:lstStyle/>
          <a:p>
            <a:r>
              <a:rPr lang="en-US" dirty="0" smtClean="0"/>
              <a:t>Ann Weber uses cardboard and glue to create organic and figurative work. </a:t>
            </a:r>
          </a:p>
          <a:p>
            <a:endParaRPr lang="en-US" dirty="0" smtClean="0"/>
          </a:p>
          <a:p>
            <a:r>
              <a:rPr lang="en-US" dirty="0" smtClean="0"/>
              <a:t>The glue is integral to the work. It allows Weber to shape and coat the material. </a:t>
            </a: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29590" y="150384"/>
            <a:ext cx="8229600" cy="1143000"/>
          </a:xfrm>
        </p:spPr>
        <p:txBody>
          <a:bodyPr/>
          <a:lstStyle/>
          <a:p>
            <a:pPr algn="l"/>
            <a:r>
              <a:rPr lang="en-US" dirty="0" smtClean="0"/>
              <a:t>Tom Friedman</a:t>
            </a:r>
            <a:endParaRPr lang="en-US" dirty="0"/>
          </a:p>
        </p:txBody>
      </p:sp>
      <p:pic>
        <p:nvPicPr>
          <p:cNvPr id="4" name="Picture 3"/>
          <p:cNvPicPr/>
          <p:nvPr/>
        </p:nvPicPr>
        <p:blipFill>
          <a:blip r:embed="rId2"/>
          <a:srcRect/>
          <a:stretch>
            <a:fillRect/>
          </a:stretch>
        </p:blipFill>
        <p:spPr bwMode="auto">
          <a:xfrm>
            <a:off x="457200" y="1355128"/>
            <a:ext cx="3166745" cy="2522855"/>
          </a:xfrm>
          <a:prstGeom prst="rect">
            <a:avLst/>
          </a:prstGeom>
          <a:noFill/>
          <a:ln w="9525">
            <a:noFill/>
            <a:miter lim="800000"/>
            <a:headEnd/>
            <a:tailEnd/>
          </a:ln>
        </p:spPr>
      </p:pic>
      <p:sp>
        <p:nvSpPr>
          <p:cNvPr id="5" name="TextBox 4"/>
          <p:cNvSpPr txBox="1"/>
          <p:nvPr/>
        </p:nvSpPr>
        <p:spPr>
          <a:xfrm>
            <a:off x="429590" y="3877983"/>
            <a:ext cx="4212948" cy="861774"/>
          </a:xfrm>
          <a:prstGeom prst="rect">
            <a:avLst/>
          </a:prstGeom>
          <a:noFill/>
        </p:spPr>
        <p:txBody>
          <a:bodyPr wrap="square" rtlCol="0">
            <a:spAutoFit/>
          </a:bodyPr>
          <a:lstStyle/>
          <a:p>
            <a:r>
              <a:rPr lang="en-US" sz="1600" dirty="0"/>
              <a:t>'untitled (box balls)', 2002</a:t>
            </a:r>
            <a:endParaRPr lang="en-GB" sz="1600" dirty="0"/>
          </a:p>
          <a:p>
            <a:r>
              <a:rPr lang="en-US" sz="1600" dirty="0"/>
              <a:t>cardboard box and </a:t>
            </a:r>
            <a:r>
              <a:rPr lang="en-US" sz="1600" dirty="0" err="1"/>
              <a:t>styrofoam</a:t>
            </a:r>
            <a:r>
              <a:rPr lang="en-US" sz="1600" dirty="0"/>
              <a:t> balls</a:t>
            </a:r>
            <a:endParaRPr lang="en-GB" sz="1600" dirty="0"/>
          </a:p>
          <a:p>
            <a:endParaRPr lang="en-US" dirty="0"/>
          </a:p>
        </p:txBody>
      </p:sp>
      <p:pic>
        <p:nvPicPr>
          <p:cNvPr id="6" name="Picture 5"/>
          <p:cNvPicPr/>
          <p:nvPr/>
        </p:nvPicPr>
        <p:blipFill>
          <a:blip r:embed="rId3"/>
          <a:srcRect/>
          <a:stretch>
            <a:fillRect/>
          </a:stretch>
        </p:blipFill>
        <p:spPr bwMode="auto">
          <a:xfrm>
            <a:off x="4260842" y="1355128"/>
            <a:ext cx="3359445" cy="2522855"/>
          </a:xfrm>
          <a:prstGeom prst="rect">
            <a:avLst/>
          </a:prstGeom>
          <a:noFill/>
          <a:ln w="9525">
            <a:noFill/>
            <a:miter lim="800000"/>
            <a:headEnd/>
            <a:tailEnd/>
          </a:ln>
        </p:spPr>
      </p:pic>
      <p:sp>
        <p:nvSpPr>
          <p:cNvPr id="7" name="TextBox 6"/>
          <p:cNvSpPr txBox="1"/>
          <p:nvPr/>
        </p:nvSpPr>
        <p:spPr>
          <a:xfrm>
            <a:off x="4190287" y="3877983"/>
            <a:ext cx="3166745" cy="861774"/>
          </a:xfrm>
          <a:prstGeom prst="rect">
            <a:avLst/>
          </a:prstGeom>
          <a:noFill/>
        </p:spPr>
        <p:txBody>
          <a:bodyPr wrap="square" rtlCol="0">
            <a:spAutoFit/>
          </a:bodyPr>
          <a:lstStyle/>
          <a:p>
            <a:r>
              <a:rPr lang="en-US" sz="1600" dirty="0"/>
              <a:t>'open' 2002</a:t>
            </a:r>
            <a:endParaRPr lang="en-GB" sz="1600" dirty="0"/>
          </a:p>
          <a:p>
            <a:r>
              <a:rPr lang="en-US" sz="1600" dirty="0"/>
              <a:t>an open box</a:t>
            </a:r>
            <a:endParaRPr lang="en-GB" sz="1600" dirty="0"/>
          </a:p>
          <a:p>
            <a:endParaRPr lang="en-US" dirty="0"/>
          </a:p>
        </p:txBody>
      </p:sp>
      <p:sp>
        <p:nvSpPr>
          <p:cNvPr id="8" name="TextBox 7"/>
          <p:cNvSpPr txBox="1"/>
          <p:nvPr/>
        </p:nvSpPr>
        <p:spPr>
          <a:xfrm>
            <a:off x="428978" y="5279133"/>
            <a:ext cx="8229600" cy="1477328"/>
          </a:xfrm>
          <a:prstGeom prst="rect">
            <a:avLst/>
          </a:prstGeom>
          <a:noFill/>
        </p:spPr>
        <p:txBody>
          <a:bodyPr wrap="square" rtlCol="0">
            <a:spAutoFit/>
          </a:bodyPr>
          <a:lstStyle/>
          <a:p>
            <a:r>
              <a:rPr lang="en-US" dirty="0" smtClean="0"/>
              <a:t>Friedman says 'I make work for specific exhibitions. I move from piece to piece, working on each a little at a time, my ideas develop through this process. I know I am finished when each piece achieves a sense of conceptual clarity and when the relationships between the works keep building upon each other.’</a:t>
            </a:r>
          </a:p>
          <a:p>
            <a:endParaRPr lang="en-US" dirty="0"/>
          </a:p>
        </p:txBody>
      </p:sp>
      <p:sp>
        <p:nvSpPr>
          <p:cNvPr id="10" name="TextBox 9"/>
          <p:cNvSpPr txBox="1"/>
          <p:nvPr/>
        </p:nvSpPr>
        <p:spPr>
          <a:xfrm>
            <a:off x="442766" y="4610312"/>
            <a:ext cx="8201990" cy="369332"/>
          </a:xfrm>
          <a:prstGeom prst="rect">
            <a:avLst/>
          </a:prstGeom>
          <a:noFill/>
        </p:spPr>
        <p:txBody>
          <a:bodyPr wrap="square" rtlCol="0">
            <a:spAutoFit/>
          </a:bodyPr>
          <a:lstStyle/>
          <a:p>
            <a:r>
              <a:rPr lang="en-US" dirty="0" smtClean="0"/>
              <a:t>From a one man show at the Prada Foundation, Milan in 2002</a:t>
            </a: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TextBox 4"/>
          <p:cNvSpPr txBox="1"/>
          <p:nvPr/>
        </p:nvSpPr>
        <p:spPr>
          <a:xfrm>
            <a:off x="457200" y="1642883"/>
            <a:ext cx="8229600" cy="1477328"/>
          </a:xfrm>
          <a:prstGeom prst="rect">
            <a:avLst/>
          </a:prstGeom>
          <a:noFill/>
        </p:spPr>
        <p:txBody>
          <a:bodyPr wrap="square" rtlCol="0">
            <a:spAutoFit/>
          </a:bodyPr>
          <a:lstStyle/>
          <a:p>
            <a:r>
              <a:rPr lang="en-US" dirty="0" smtClean="0"/>
              <a:t>Tom Friedman is linked with </a:t>
            </a:r>
            <a:r>
              <a:rPr lang="en-US" dirty="0" smtClean="0"/>
              <a:t>the </a:t>
            </a:r>
            <a:r>
              <a:rPr lang="en-US" dirty="0" smtClean="0"/>
              <a:t>Conceptual Art and Arte </a:t>
            </a:r>
            <a:r>
              <a:rPr lang="en-US" dirty="0" err="1" smtClean="0"/>
              <a:t>Povera</a:t>
            </a:r>
            <a:r>
              <a:rPr lang="en-US" dirty="0" smtClean="0"/>
              <a:t> movements of the 1960s.</a:t>
            </a:r>
            <a:endParaRPr lang="en-US" dirty="0" smtClean="0"/>
          </a:p>
          <a:p>
            <a:endParaRPr lang="en-US" dirty="0" smtClean="0"/>
          </a:p>
          <a:p>
            <a:endParaRPr lang="en-US" dirty="0" smtClean="0"/>
          </a:p>
          <a:p>
            <a:endParaRPr lang="en-US" dirty="0" smtClean="0"/>
          </a:p>
        </p:txBody>
      </p:sp>
      <p:sp>
        <p:nvSpPr>
          <p:cNvPr id="7" name="TextBox 6"/>
          <p:cNvSpPr txBox="1"/>
          <p:nvPr/>
        </p:nvSpPr>
        <p:spPr>
          <a:xfrm>
            <a:off x="457200" y="2348964"/>
            <a:ext cx="8229600" cy="2585323"/>
          </a:xfrm>
          <a:prstGeom prst="rect">
            <a:avLst/>
          </a:prstGeom>
          <a:noFill/>
        </p:spPr>
        <p:txBody>
          <a:bodyPr wrap="square" rtlCol="0">
            <a:spAutoFit/>
          </a:bodyPr>
          <a:lstStyle/>
          <a:p>
            <a:r>
              <a:rPr lang="en-US" dirty="0" smtClean="0"/>
              <a:t>The term Arte </a:t>
            </a:r>
            <a:r>
              <a:rPr lang="en-US" dirty="0" err="1" smtClean="0"/>
              <a:t>Povera</a:t>
            </a:r>
            <a:r>
              <a:rPr lang="en-US" dirty="0" smtClean="0"/>
              <a:t> literally translates as ‘poor art’. The poor reference here denotes the movement’s exploration of a wide range of materials beyond the traditional ones of oil paint on canvas or bronze statues.</a:t>
            </a:r>
          </a:p>
          <a:p>
            <a:endParaRPr lang="en-US" u="sng" dirty="0" smtClean="0"/>
          </a:p>
          <a:p>
            <a:r>
              <a:rPr lang="en-US" dirty="0" smtClean="0"/>
              <a:t>‘Arte </a:t>
            </a:r>
            <a:r>
              <a:rPr lang="en-US" dirty="0" err="1" smtClean="0"/>
              <a:t>Povera</a:t>
            </a:r>
            <a:r>
              <a:rPr lang="en-US" dirty="0" smtClean="0"/>
              <a:t> denotes not an impoverished art, but an art made without restraints, a laboratory situation in which any theoretical basis was rejected in </a:t>
            </a:r>
            <a:r>
              <a:rPr lang="en-US" dirty="0" err="1" smtClean="0"/>
              <a:t>favour</a:t>
            </a:r>
            <a:r>
              <a:rPr lang="en-US" dirty="0" smtClean="0"/>
              <a:t> of a complete openness towards </a:t>
            </a:r>
            <a:r>
              <a:rPr lang="en-US" b="1" dirty="0" smtClean="0"/>
              <a:t>materials and processes.’</a:t>
            </a:r>
          </a:p>
          <a:p>
            <a:endParaRPr lang="en-US" dirty="0" smtClean="0"/>
          </a:p>
          <a:p>
            <a:endParaRPr lang="en-US" dirty="0"/>
          </a:p>
        </p:txBody>
      </p:sp>
      <p:sp>
        <p:nvSpPr>
          <p:cNvPr id="8" name="TextBox 7"/>
          <p:cNvSpPr txBox="1"/>
          <p:nvPr/>
        </p:nvSpPr>
        <p:spPr>
          <a:xfrm>
            <a:off x="457200" y="6302443"/>
            <a:ext cx="4679244" cy="276999"/>
          </a:xfrm>
          <a:prstGeom prst="rect">
            <a:avLst/>
          </a:prstGeom>
          <a:noFill/>
        </p:spPr>
        <p:txBody>
          <a:bodyPr wrap="square" rtlCol="0">
            <a:spAutoFit/>
          </a:bodyPr>
          <a:lstStyle/>
          <a:p>
            <a:r>
              <a:rPr lang="en-US" sz="1200" dirty="0" smtClean="0"/>
              <a:t>Reference- Tate Online</a:t>
            </a:r>
            <a:endParaRPr lang="en-US" sz="1200" dirty="0"/>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Tim </a:t>
            </a:r>
            <a:r>
              <a:rPr lang="en-US" dirty="0" err="1" smtClean="0"/>
              <a:t>Hawkinson</a:t>
            </a:r>
            <a:endParaRPr lang="en-US" dirty="0"/>
          </a:p>
        </p:txBody>
      </p:sp>
      <p:pic>
        <p:nvPicPr>
          <p:cNvPr id="4" name="Picture 3"/>
          <p:cNvPicPr>
            <a:picLocks noChangeAspect="1"/>
          </p:cNvPicPr>
          <p:nvPr/>
        </p:nvPicPr>
        <p:blipFill>
          <a:blip r:embed="rId3"/>
          <a:stretch>
            <a:fillRect/>
          </a:stretch>
        </p:blipFill>
        <p:spPr>
          <a:xfrm>
            <a:off x="4425655" y="1304750"/>
            <a:ext cx="3631476" cy="5059361"/>
          </a:xfrm>
          <a:prstGeom prst="rect">
            <a:avLst/>
          </a:prstGeom>
        </p:spPr>
      </p:pic>
      <p:sp>
        <p:nvSpPr>
          <p:cNvPr id="5" name="TextBox 4"/>
          <p:cNvSpPr txBox="1"/>
          <p:nvPr/>
        </p:nvSpPr>
        <p:spPr>
          <a:xfrm>
            <a:off x="4425654" y="6364111"/>
            <a:ext cx="5536777" cy="276999"/>
          </a:xfrm>
          <a:prstGeom prst="rect">
            <a:avLst/>
          </a:prstGeom>
          <a:noFill/>
        </p:spPr>
        <p:txBody>
          <a:bodyPr wrap="square" rtlCol="0">
            <a:spAutoFit/>
          </a:bodyPr>
          <a:lstStyle/>
          <a:p>
            <a:r>
              <a:rPr lang="en-US" sz="1200" i="1" dirty="0" smtClean="0"/>
              <a:t>Root Ball, 1999, Paper, cardboard, glue, string</a:t>
            </a:r>
            <a:endParaRPr lang="en-US" sz="1200" dirty="0"/>
          </a:p>
        </p:txBody>
      </p:sp>
      <p:sp>
        <p:nvSpPr>
          <p:cNvPr id="6" name="TextBox 5"/>
          <p:cNvSpPr txBox="1"/>
          <p:nvPr/>
        </p:nvSpPr>
        <p:spPr>
          <a:xfrm>
            <a:off x="457200" y="1417638"/>
            <a:ext cx="3578578" cy="1754327"/>
          </a:xfrm>
          <a:prstGeom prst="rect">
            <a:avLst/>
          </a:prstGeom>
          <a:noFill/>
        </p:spPr>
        <p:txBody>
          <a:bodyPr wrap="square" rtlCol="0">
            <a:spAutoFit/>
          </a:bodyPr>
          <a:lstStyle/>
          <a:p>
            <a:r>
              <a:rPr lang="en-US" dirty="0" smtClean="0"/>
              <a:t>Tim </a:t>
            </a:r>
            <a:r>
              <a:rPr lang="en-US" dirty="0" err="1" smtClean="0"/>
              <a:t>Hawkinson</a:t>
            </a:r>
            <a:r>
              <a:rPr lang="en-US" dirty="0" smtClean="0"/>
              <a:t> uses cardboard amongst other materials to create remarkable </a:t>
            </a:r>
            <a:r>
              <a:rPr lang="en-US" dirty="0" err="1" smtClean="0"/>
              <a:t>Trompe</a:t>
            </a:r>
            <a:r>
              <a:rPr lang="en-US" dirty="0" smtClean="0"/>
              <a:t> </a:t>
            </a:r>
            <a:r>
              <a:rPr lang="en-US" dirty="0" err="1" smtClean="0"/>
              <a:t>l’Oeil</a:t>
            </a:r>
            <a:r>
              <a:rPr lang="en-US" dirty="0" smtClean="0"/>
              <a:t>  pieces of work.</a:t>
            </a:r>
          </a:p>
          <a:p>
            <a:endParaRPr lang="en-US" dirty="0" smtClean="0"/>
          </a:p>
          <a:p>
            <a:endParaRPr lang="en-US" dirty="0" smtClean="0"/>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TextBox 3"/>
          <p:cNvSpPr txBox="1"/>
          <p:nvPr/>
        </p:nvSpPr>
        <p:spPr>
          <a:xfrm>
            <a:off x="457200" y="1601081"/>
            <a:ext cx="8229600" cy="2585323"/>
          </a:xfrm>
          <a:prstGeom prst="rect">
            <a:avLst/>
          </a:prstGeom>
          <a:noFill/>
        </p:spPr>
        <p:txBody>
          <a:bodyPr wrap="square" rtlCol="0">
            <a:spAutoFit/>
          </a:bodyPr>
          <a:lstStyle/>
          <a:p>
            <a:r>
              <a:rPr lang="en-US" dirty="0" smtClean="0"/>
              <a:t>The artists I have included here are all very different, their main connection is the raw material, cardboard- which denotes their desire to create something beautiful and thought provoking out of a boring mundane material. Through using this material they are all promoting an awareness of human production and consumption.</a:t>
            </a:r>
          </a:p>
          <a:p>
            <a:endParaRPr lang="en-US" dirty="0" smtClean="0"/>
          </a:p>
          <a:p>
            <a:r>
              <a:rPr lang="en-US" dirty="0" smtClean="0"/>
              <a:t>I wanted to show you its versatility- materially and conceptually.</a:t>
            </a:r>
          </a:p>
          <a:p>
            <a:endParaRPr lang="en-US" dirty="0" smtClean="0"/>
          </a:p>
          <a:p>
            <a:r>
              <a:rPr lang="en-US" dirty="0" smtClean="0"/>
              <a:t>There’s so much that can be done of importance and beauty with something regarded as rubbish.</a:t>
            </a: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TextBox 3"/>
          <p:cNvSpPr txBox="1"/>
          <p:nvPr/>
        </p:nvSpPr>
        <p:spPr>
          <a:xfrm>
            <a:off x="457200" y="520248"/>
            <a:ext cx="8229600" cy="1200329"/>
          </a:xfrm>
          <a:prstGeom prst="rect">
            <a:avLst/>
          </a:prstGeom>
          <a:noFill/>
        </p:spPr>
        <p:txBody>
          <a:bodyPr wrap="square" rtlCol="0">
            <a:spAutoFit/>
          </a:bodyPr>
          <a:lstStyle/>
          <a:p>
            <a:r>
              <a:rPr lang="en-US" dirty="0" smtClean="0"/>
              <a:t>Monday 4</a:t>
            </a:r>
            <a:r>
              <a:rPr lang="en-US" baseline="30000" dirty="0" smtClean="0"/>
              <a:t>th</a:t>
            </a:r>
            <a:r>
              <a:rPr lang="en-US" dirty="0" smtClean="0"/>
              <a:t> October</a:t>
            </a:r>
          </a:p>
          <a:p>
            <a:r>
              <a:rPr lang="en-US" dirty="0" smtClean="0"/>
              <a:t>You will use a cutting and slotting technique to create 3D models. It is a craft technique which has been used by various people.</a:t>
            </a:r>
          </a:p>
          <a:p>
            <a:endParaRPr lang="en-US" dirty="0"/>
          </a:p>
        </p:txBody>
      </p:sp>
      <p:pic>
        <p:nvPicPr>
          <p:cNvPr id="5" name="Content Placeholder 3" descr="rhino0.jpg"/>
          <p:cNvPicPr>
            <a:picLocks noGrp="1" noChangeAspect="1"/>
          </p:cNvPicPr>
          <p:nvPr>
            <p:ph idx="1"/>
          </p:nvPr>
        </p:nvPicPr>
        <p:blipFill>
          <a:blip r:embed="rId2"/>
          <a:srcRect l="-16894" r="-16894"/>
          <a:stretch>
            <a:fillRect/>
          </a:stretch>
        </p:blipFill>
        <p:spPr>
          <a:xfrm>
            <a:off x="-271134" y="2581722"/>
            <a:ext cx="5899138" cy="3244299"/>
          </a:xfrm>
        </p:spPr>
      </p:pic>
      <p:pic>
        <p:nvPicPr>
          <p:cNvPr id="6" name="Picture 5" descr="Macintosh HD:Users:lisabrownis:Desktop:images.jpeg"/>
          <p:cNvPicPr/>
          <p:nvPr/>
        </p:nvPicPr>
        <p:blipFill>
          <a:blip r:embed="rId3"/>
          <a:srcRect/>
          <a:stretch>
            <a:fillRect/>
          </a:stretch>
        </p:blipFill>
        <p:spPr bwMode="auto">
          <a:xfrm>
            <a:off x="5050727" y="2581722"/>
            <a:ext cx="3886200" cy="3200400"/>
          </a:xfrm>
          <a:prstGeom prst="rect">
            <a:avLst/>
          </a:prstGeom>
          <a:noFill/>
          <a:ln w="9525">
            <a:noFill/>
            <a:miter lim="800000"/>
            <a:headEnd/>
            <a:tailEnd/>
          </a:ln>
        </p:spPr>
      </p:pic>
      <p:sp>
        <p:nvSpPr>
          <p:cNvPr id="7" name="TextBox 6"/>
          <p:cNvSpPr txBox="1"/>
          <p:nvPr/>
        </p:nvSpPr>
        <p:spPr>
          <a:xfrm>
            <a:off x="457200" y="5826021"/>
            <a:ext cx="3325334" cy="369332"/>
          </a:xfrm>
          <a:prstGeom prst="rect">
            <a:avLst/>
          </a:prstGeom>
          <a:noFill/>
        </p:spPr>
        <p:txBody>
          <a:bodyPr wrap="square" rtlCol="0">
            <a:spAutoFit/>
          </a:bodyPr>
          <a:lstStyle/>
          <a:p>
            <a:r>
              <a:rPr lang="en-US" dirty="0" smtClean="0"/>
              <a:t>Cardboard Safari</a:t>
            </a:r>
            <a:endParaRPr lang="en-US" dirty="0"/>
          </a:p>
        </p:txBody>
      </p:sp>
      <p:sp>
        <p:nvSpPr>
          <p:cNvPr id="8" name="TextBox 7"/>
          <p:cNvSpPr txBox="1"/>
          <p:nvPr/>
        </p:nvSpPr>
        <p:spPr>
          <a:xfrm>
            <a:off x="5050727" y="5826021"/>
            <a:ext cx="3636073" cy="369332"/>
          </a:xfrm>
          <a:prstGeom prst="rect">
            <a:avLst/>
          </a:prstGeom>
          <a:noFill/>
        </p:spPr>
        <p:txBody>
          <a:bodyPr wrap="square" rtlCol="0">
            <a:spAutoFit/>
          </a:bodyPr>
          <a:lstStyle/>
          <a:p>
            <a:r>
              <a:rPr lang="en-US" dirty="0" smtClean="0"/>
              <a:t>David </a:t>
            </a:r>
            <a:r>
              <a:rPr lang="en-US" dirty="0" err="1" smtClean="0"/>
              <a:t>Graas</a:t>
            </a:r>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descr="cardboard_busts.jpg"/>
          <p:cNvPicPr>
            <a:picLocks noChangeAspect="1"/>
          </p:cNvPicPr>
          <p:nvPr/>
        </p:nvPicPr>
        <p:blipFill>
          <a:blip r:embed="rId2"/>
          <a:stretch>
            <a:fillRect/>
          </a:stretch>
        </p:blipFill>
        <p:spPr>
          <a:xfrm>
            <a:off x="1128890" y="3312078"/>
            <a:ext cx="6843888" cy="3312442"/>
          </a:xfrm>
          <a:prstGeom prst="rect">
            <a:avLst/>
          </a:prstGeom>
        </p:spPr>
      </p:pic>
      <p:sp>
        <p:nvSpPr>
          <p:cNvPr id="5" name="TextBox 4"/>
          <p:cNvSpPr txBox="1"/>
          <p:nvPr/>
        </p:nvSpPr>
        <p:spPr>
          <a:xfrm>
            <a:off x="437444" y="253999"/>
            <a:ext cx="8621888" cy="3970318"/>
          </a:xfrm>
          <a:prstGeom prst="rect">
            <a:avLst/>
          </a:prstGeom>
          <a:noFill/>
        </p:spPr>
        <p:txBody>
          <a:bodyPr wrap="square" rtlCol="0">
            <a:spAutoFit/>
          </a:bodyPr>
          <a:lstStyle/>
          <a:p>
            <a:r>
              <a:rPr lang="en-US" dirty="0" smtClean="0"/>
              <a:t>Cardboard Safari reference trophy heads of animals which are known for being poached and shot in real life, and create much kinder and ecologically sound versions in cardboard.</a:t>
            </a:r>
          </a:p>
          <a:p>
            <a:endParaRPr lang="en-US" dirty="0" smtClean="0"/>
          </a:p>
          <a:p>
            <a:r>
              <a:rPr lang="en-US" dirty="0" smtClean="0"/>
              <a:t>You will take the creature you have created and design a 3D model based on this technique. You will then create the model in cardboard.</a:t>
            </a:r>
          </a:p>
          <a:p>
            <a:endParaRPr lang="en-US" dirty="0" smtClean="0"/>
          </a:p>
          <a:p>
            <a:r>
              <a:rPr lang="en-US" dirty="0" smtClean="0"/>
              <a:t>Be imaginative! </a:t>
            </a:r>
          </a:p>
          <a:p>
            <a:endParaRPr lang="en-US" dirty="0" smtClean="0"/>
          </a:p>
          <a:p>
            <a:r>
              <a:rPr lang="en-US" dirty="0" smtClean="0"/>
              <a:t>Make the technique work for your own creature. Make it your own piece of work. Think how you can stretch the technique to work for the legs, the ears and any other parts. Make the material and form work together.</a:t>
            </a:r>
          </a:p>
          <a:p>
            <a:endParaRPr lang="en-US" dirty="0" smtClean="0"/>
          </a:p>
          <a:p>
            <a:endParaRPr lang="en-US" dirty="0" smtClean="0"/>
          </a:p>
          <a:p>
            <a:endParaRPr lang="en-US" dirty="0"/>
          </a:p>
        </p:txBody>
      </p:sp>
      <p:sp>
        <p:nvSpPr>
          <p:cNvPr id="6" name="TextBox 5"/>
          <p:cNvSpPr txBox="1"/>
          <p:nvPr/>
        </p:nvSpPr>
        <p:spPr>
          <a:xfrm>
            <a:off x="6888630" y="6543892"/>
            <a:ext cx="2170702" cy="276999"/>
          </a:xfrm>
          <a:prstGeom prst="rect">
            <a:avLst/>
          </a:prstGeom>
          <a:noFill/>
        </p:spPr>
        <p:txBody>
          <a:bodyPr wrap="square" rtlCol="0">
            <a:spAutoFit/>
          </a:bodyPr>
          <a:lstStyle/>
          <a:p>
            <a:r>
              <a:rPr lang="en-US" sz="1200" dirty="0" smtClean="0"/>
              <a:t>Cardboard Safari</a:t>
            </a:r>
            <a:endParaRPr lang="en-US" sz="12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1089</TotalTime>
  <Words>781</Words>
  <Application>Microsoft Macintosh PowerPoint</Application>
  <PresentationFormat>On-screen Show (4:3)</PresentationFormat>
  <Paragraphs>56</Paragraphs>
  <Slides>12</Slides>
  <Notes>2</Notes>
  <HiddenSlides>0</HiddenSlides>
  <MMClips>0</MMClips>
  <ScaleCrop>false</ScaleCrop>
  <HeadingPairs>
    <vt:vector size="4" baseType="variant">
      <vt:variant>
        <vt:lpstr>Design Template</vt:lpstr>
      </vt:variant>
      <vt:variant>
        <vt:i4>1</vt:i4>
      </vt:variant>
      <vt:variant>
        <vt:lpstr>Slide Titles</vt:lpstr>
      </vt:variant>
      <vt:variant>
        <vt:i4>12</vt:i4>
      </vt:variant>
    </vt:vector>
  </HeadingPairs>
  <TitlesOfParts>
    <vt:vector size="13" baseType="lpstr">
      <vt:lpstr>Office Theme</vt:lpstr>
      <vt:lpstr>Week 2, Working with Cardboard Monday 4th October</vt:lpstr>
      <vt:lpstr>Slide 2</vt:lpstr>
      <vt:lpstr>Slide 3</vt:lpstr>
      <vt:lpstr>Upcycling</vt:lpstr>
      <vt:lpstr>Michael Leavitt</vt:lpstr>
      <vt:lpstr>Ann Weber</vt:lpstr>
      <vt:lpstr>Tom Friedman</vt:lpstr>
      <vt:lpstr>Slide 8</vt:lpstr>
      <vt:lpstr>Tim Hawkinson</vt:lpstr>
      <vt:lpstr>Slide 10</vt:lpstr>
      <vt:lpstr>Slide 11</vt:lpstr>
      <vt:lpstr>Slide 12</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lisa brown</dc:creator>
  <cp:lastModifiedBy>lisa brown</cp:lastModifiedBy>
  <cp:revision>6</cp:revision>
  <dcterms:created xsi:type="dcterms:W3CDTF">2010-10-04T17:19:32Z</dcterms:created>
  <dcterms:modified xsi:type="dcterms:W3CDTF">2010-10-04T17:20:17Z</dcterms:modified>
</cp:coreProperties>
</file>